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40" r:id="rId4"/>
  </p:sldMasterIdLst>
  <p:notesMasterIdLst>
    <p:notesMasterId r:id="rId17"/>
  </p:notesMasterIdLst>
  <p:handoutMasterIdLst>
    <p:handoutMasterId r:id="rId18"/>
  </p:handoutMasterIdLst>
  <p:sldIdLst>
    <p:sldId id="258" r:id="rId5"/>
    <p:sldId id="259" r:id="rId6"/>
    <p:sldId id="323" r:id="rId7"/>
    <p:sldId id="264" r:id="rId8"/>
    <p:sldId id="265" r:id="rId9"/>
    <p:sldId id="314" r:id="rId10"/>
    <p:sldId id="304" r:id="rId11"/>
    <p:sldId id="318" r:id="rId12"/>
    <p:sldId id="319" r:id="rId13"/>
    <p:sldId id="267" r:id="rId14"/>
    <p:sldId id="302" r:id="rId15"/>
    <p:sldId id="32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k Mahoney" initials="MM" lastIdx="9" clrIdx="0">
    <p:extLst>
      <p:ext uri="{19B8F6BF-5375-455C-9EA6-DF929625EA0E}">
        <p15:presenceInfo xmlns:p15="http://schemas.microsoft.com/office/powerpoint/2012/main" userId="7d229436d926ae68" providerId="Windows Live"/>
      </p:ext>
    </p:extLst>
  </p:cmAuthor>
  <p:cmAuthor id="2" name="Brian Kelmar" initials="BK" lastIdx="1" clrIdx="1">
    <p:extLst>
      <p:ext uri="{19B8F6BF-5375-455C-9EA6-DF929625EA0E}">
        <p15:presenceInfo xmlns:p15="http://schemas.microsoft.com/office/powerpoint/2012/main" userId="f72eea546d51e26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66"/>
    <a:srgbClr val="008080"/>
    <a:srgbClr val="FFFF00"/>
    <a:srgbClr val="000066"/>
    <a:srgbClr val="00FF00"/>
    <a:srgbClr val="66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4660"/>
  </p:normalViewPr>
  <p:slideViewPr>
    <p:cSldViewPr snapToGrid="0">
      <p:cViewPr varScale="1">
        <p:scale>
          <a:sx n="111" d="100"/>
          <a:sy n="111" d="100"/>
        </p:scale>
        <p:origin x="474" y="96"/>
      </p:cViewPr>
      <p:guideLst>
        <p:guide orient="horz" pos="2160"/>
        <p:guide pos="3840"/>
      </p:guideLst>
    </p:cSldViewPr>
  </p:slideViewPr>
  <p:notesTextViewPr>
    <p:cViewPr>
      <p:scale>
        <a:sx n="1" d="1"/>
        <a:sy n="1" d="1"/>
      </p:scale>
      <p:origin x="0" y="0"/>
    </p:cViewPr>
  </p:notesTextViewPr>
  <p:notesViewPr>
    <p:cSldViewPr snapToGrid="0">
      <p:cViewPr varScale="1">
        <p:scale>
          <a:sx n="63" d="100"/>
          <a:sy n="63" d="100"/>
        </p:scale>
        <p:origin x="2838"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15E05B8-E583-4A51-8AFC-AF3E867064EA}" type="datetimeFigureOut">
              <a:rPr lang="en-US"/>
              <a:t>10/11/2023</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3DD2003-470C-4386-8A95-DEFE97B8EE5A}" type="slidenum">
              <a:rPr/>
              <a:t>‹#›</a:t>
            </a:fld>
            <a:endParaRPr/>
          </a:p>
        </p:txBody>
      </p:sp>
    </p:spTree>
    <p:extLst>
      <p:ext uri="{BB962C8B-B14F-4D97-AF65-F5344CB8AC3E}">
        <p14:creationId xmlns:p14="http://schemas.microsoft.com/office/powerpoint/2010/main" val="36465089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F585D4-8199-4FAA-AE72-E3DCC78C0BB2}" type="datetimeFigureOut">
              <a:rPr lang="en-US"/>
              <a:t>10/11/2023</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A5C581-9C93-41E8-8CEA-1B9F299DAB26}" type="slidenum">
              <a:rPr/>
              <a:t>‹#›</a:t>
            </a:fld>
            <a:endParaRPr/>
          </a:p>
        </p:txBody>
      </p:sp>
    </p:spTree>
    <p:extLst>
      <p:ext uri="{BB962C8B-B14F-4D97-AF65-F5344CB8AC3E}">
        <p14:creationId xmlns:p14="http://schemas.microsoft.com/office/powerpoint/2010/main" val="2573626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8" Type="http://schemas.openxmlformats.org/officeDocument/2006/relationships/hyperlink" Target="http://www.thearc.org/what-we-do/resources/fact-sheets/fetal-alcohol-spectrum-disorder" TargetMode="External"/><Relationship Id="rId3" Type="http://schemas.openxmlformats.org/officeDocument/2006/relationships/hyperlink" Target="http://www.thearc.org/learn-about/down-syndrome" TargetMode="External"/><Relationship Id="rId7" Type="http://schemas.openxmlformats.org/officeDocument/2006/relationships/hyperlink" Target="http://www.autismspeaks.org/what-autism/faq"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s://www.dfps.state.tx.us/Adoption_and_Foster_Care/About_Our_Children/Disabilities/cerebral_palsy.asp" TargetMode="External"/><Relationship Id="rId5" Type="http://schemas.openxmlformats.org/officeDocument/2006/relationships/hyperlink" Target="https://www.cerebralpalsy.org.au/what-is-cerebral-palsy/how-cerebral-palsy-affects-people/" TargetMode="External"/><Relationship Id="rId4" Type="http://schemas.openxmlformats.org/officeDocument/2006/relationships/hyperlink" Target="http://www.ucdmc.ucdavis.edu/welcome/features/2012-2013/08/20120822_fragile-X.html" TargetMode="External"/><Relationship Id="rId9" Type="http://schemas.openxmlformats.org/officeDocument/2006/relationships/hyperlink" Target="http://www.epilepsymichigan.org/page.php?id=358"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Shape 14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4" name="Shape 14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sz="1200" b="1" i="0" u="none" strike="noStrike" cap="none">
                <a:solidFill>
                  <a:schemeClr val="dk1"/>
                </a:solidFill>
                <a:latin typeface="Calibri"/>
                <a:ea typeface="Calibri"/>
                <a:cs typeface="Calibri"/>
                <a:sym typeface="Calibri"/>
              </a:rPr>
              <a:t>Ariel</a:t>
            </a:r>
          </a:p>
          <a:p>
            <a:pPr marL="0" marR="0" lvl="0" indent="0" algn="l" rtl="0">
              <a:spcBef>
                <a:spcPts val="0"/>
              </a:spcBef>
              <a:buSzPct val="25000"/>
              <a:buNone/>
            </a:pPr>
            <a:endParaRPr sz="1200" b="1" i="0" u="none" strike="noStrike" cap="none">
              <a:solidFill>
                <a:schemeClr val="dk1"/>
              </a:solidFill>
              <a:latin typeface="Calibri"/>
              <a:ea typeface="Calibri"/>
              <a:cs typeface="Calibri"/>
              <a:sym typeface="Calibri"/>
            </a:endParaRPr>
          </a:p>
          <a:p>
            <a:pPr marL="0" marR="0" lvl="0" indent="0" algn="l" rtl="0">
              <a:spcBef>
                <a:spcPts val="0"/>
              </a:spcBef>
              <a:buSzPct val="25000"/>
              <a:buNone/>
            </a:pPr>
            <a:r>
              <a:rPr lang="en-US" sz="1200" b="0" i="0" u="none" strike="noStrike" cap="none">
                <a:solidFill>
                  <a:schemeClr val="dk1"/>
                </a:solidFill>
                <a:latin typeface="Calibri"/>
                <a:ea typeface="Calibri"/>
                <a:cs typeface="Calibri"/>
                <a:sym typeface="Calibri"/>
              </a:rPr>
              <a:t>People sometimes confuse psychiatric disabilities with developmental disabilities, and they can have many things in common, such as the fact both disabilities may not be readily observable or come with atypical behavioral manifestations. But there are some fundamental differences between these categories.</a:t>
            </a:r>
          </a:p>
        </p:txBody>
      </p:sp>
      <p:sp>
        <p:nvSpPr>
          <p:cNvPr id="145" name="Shape 14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a:solidFill>
                  <a:schemeClr val="dk1"/>
                </a:solidFill>
                <a:latin typeface="Calibri"/>
                <a:ea typeface="Calibri"/>
                <a:cs typeface="Calibri"/>
                <a:sym typeface="Calibri"/>
              </a:rPr>
              <a:pPr marL="0" marR="0" lvl="0" indent="0" algn="r" rtl="0">
                <a:spcBef>
                  <a:spcPts val="0"/>
                </a:spcBef>
                <a:buSzPct val="25000"/>
                <a:buNone/>
              </a:pPr>
              <a:t>4</a:t>
            </a:fld>
            <a:endParaRPr lang="en-US" sz="1200">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Shape 15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58" name="Shape 158"/>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lnSpc>
                <a:spcPct val="80000"/>
              </a:lnSpc>
              <a:spcBef>
                <a:spcPts val="0"/>
              </a:spcBef>
              <a:spcAft>
                <a:spcPts val="0"/>
              </a:spcAft>
              <a:buClr>
                <a:schemeClr val="dk1"/>
              </a:buClr>
              <a:buSzPct val="25000"/>
              <a:buFont typeface="Calibri"/>
              <a:buNone/>
            </a:pPr>
            <a:r>
              <a:rPr lang="en-US" sz="839" b="1" i="0" u="none" strike="noStrike" cap="none">
                <a:solidFill>
                  <a:schemeClr val="dk1"/>
                </a:solidFill>
                <a:latin typeface="Calibri"/>
                <a:ea typeface="Calibri"/>
                <a:cs typeface="Calibri"/>
                <a:sym typeface="Calibri"/>
              </a:rPr>
              <a:t>Leigh Ann</a:t>
            </a:r>
          </a:p>
          <a:p>
            <a:pPr marL="0" marR="0" lvl="0" indent="0" algn="l" rtl="0">
              <a:lnSpc>
                <a:spcPct val="80000"/>
              </a:lnSpc>
              <a:spcBef>
                <a:spcPts val="0"/>
              </a:spcBef>
              <a:buSzPct val="25000"/>
              <a:buNone/>
            </a:pPr>
            <a:br>
              <a:rPr lang="en-US" sz="839" b="0" i="0" u="none" strike="noStrike" cap="none">
                <a:solidFill>
                  <a:schemeClr val="dk1"/>
                </a:solidFill>
                <a:latin typeface="Calibri"/>
                <a:ea typeface="Calibri"/>
                <a:cs typeface="Calibri"/>
                <a:sym typeface="Calibri"/>
              </a:rPr>
            </a:br>
            <a:r>
              <a:rPr lang="en-US" sz="839" b="1" i="0" u="none" strike="noStrike" cap="none">
                <a:solidFill>
                  <a:schemeClr val="dk1"/>
                </a:solidFill>
                <a:latin typeface="Calibri"/>
                <a:ea typeface="Calibri"/>
                <a:cs typeface="Calibri"/>
                <a:sym typeface="Calibri"/>
              </a:rPr>
              <a:t>Intellectual and Developmental Disabilities (I/DD)</a:t>
            </a:r>
          </a:p>
          <a:p>
            <a:pPr marL="0" marR="0" lvl="0" indent="0" algn="l" rtl="0">
              <a:lnSpc>
                <a:spcPct val="80000"/>
              </a:lnSpc>
              <a:spcBef>
                <a:spcPts val="0"/>
              </a:spcBef>
              <a:buSzPct val="25000"/>
              <a:buNone/>
            </a:pPr>
            <a:r>
              <a:rPr lang="en-US" sz="839" b="0" i="0" u="none" strike="noStrike" cap="none">
                <a:solidFill>
                  <a:schemeClr val="dk1"/>
                </a:solidFill>
                <a:latin typeface="Calibri"/>
                <a:ea typeface="Calibri"/>
                <a:cs typeface="Calibri"/>
                <a:sym typeface="Calibri"/>
              </a:rPr>
              <a:t>Together known as “I/DD,” intellectual disability is a type of developmental disability.  This training will generally refer to I/DD, encompassing all developmental disabilities. Certain issues pertain only to the more narrow class of people with intellectual disabilities, but not to the broader class of all people with developmental disabilities.  This training will refer to “ID” (only one “D”) when the issue is intellectual disability specific. </a:t>
            </a:r>
          </a:p>
          <a:p>
            <a:pPr marL="0" marR="0" lvl="0" indent="0" algn="l" rtl="0">
              <a:lnSpc>
                <a:spcPct val="80000"/>
              </a:lnSpc>
              <a:spcBef>
                <a:spcPts val="0"/>
              </a:spcBef>
              <a:buSzPct val="25000"/>
              <a:buNone/>
            </a:pPr>
            <a:endParaRPr sz="839" b="0" i="0" u="none" strike="noStrike" cap="none">
              <a:solidFill>
                <a:schemeClr val="dk1"/>
              </a:solidFill>
              <a:latin typeface="Calibri"/>
              <a:ea typeface="Calibri"/>
              <a:cs typeface="Calibri"/>
              <a:sym typeface="Calibri"/>
            </a:endParaRPr>
          </a:p>
          <a:p>
            <a:pPr marL="0" marR="0" lvl="0" indent="0" algn="l" rtl="0">
              <a:lnSpc>
                <a:spcPct val="80000"/>
              </a:lnSpc>
              <a:spcBef>
                <a:spcPts val="0"/>
              </a:spcBef>
              <a:spcAft>
                <a:spcPts val="0"/>
              </a:spcAft>
              <a:buSzPct val="25000"/>
              <a:buNone/>
            </a:pPr>
            <a:r>
              <a:rPr lang="en-US" sz="839" b="1" i="0" u="sng" strike="noStrike" cap="none">
                <a:solidFill>
                  <a:schemeClr val="dk1"/>
                </a:solidFill>
                <a:latin typeface="Calibri"/>
                <a:ea typeface="Calibri"/>
                <a:cs typeface="Calibri"/>
                <a:sym typeface="Calibri"/>
              </a:rPr>
              <a:t>Percentages/Rate of ID in Specific Disabilities  (refer to chart) (order in incidence)</a:t>
            </a:r>
          </a:p>
          <a:p>
            <a:pPr marL="0" marR="0" lvl="0" indent="0" algn="l" rtl="0">
              <a:lnSpc>
                <a:spcPct val="80000"/>
              </a:lnSpc>
              <a:spcBef>
                <a:spcPts val="0"/>
              </a:spcBef>
              <a:spcAft>
                <a:spcPts val="0"/>
              </a:spcAft>
              <a:buClr>
                <a:schemeClr val="dk1"/>
              </a:buClr>
              <a:buSzPct val="25000"/>
              <a:buFont typeface="Calibri"/>
              <a:buNone/>
            </a:pPr>
            <a:r>
              <a:rPr lang="en-US" sz="839" b="0" i="0" u="none" strike="noStrike" cap="none">
                <a:solidFill>
                  <a:schemeClr val="dk1"/>
                </a:solidFill>
                <a:latin typeface="Calibri"/>
                <a:ea typeface="Calibri"/>
                <a:cs typeface="Calibri"/>
                <a:sym typeface="Calibri"/>
              </a:rPr>
              <a:t>The rate of ID in the following disabilities (in order from most common to least)</a:t>
            </a:r>
            <a:br>
              <a:rPr lang="en-US" sz="839" b="0" i="0" u="none" strike="noStrike" cap="none">
                <a:solidFill>
                  <a:schemeClr val="dk1"/>
                </a:solidFill>
                <a:latin typeface="Calibri"/>
                <a:ea typeface="Calibri"/>
                <a:cs typeface="Calibri"/>
                <a:sym typeface="Calibri"/>
              </a:rPr>
            </a:br>
            <a:br>
              <a:rPr lang="en-US" sz="839" b="0" i="0" u="none" strike="noStrike" cap="none">
                <a:solidFill>
                  <a:schemeClr val="dk1"/>
                </a:solidFill>
                <a:latin typeface="Calibri"/>
                <a:ea typeface="Calibri"/>
                <a:cs typeface="Calibri"/>
                <a:sym typeface="Calibri"/>
              </a:rPr>
            </a:br>
            <a:r>
              <a:rPr lang="en-US" sz="839" b="1" i="0" u="none" strike="noStrike" cap="none">
                <a:solidFill>
                  <a:schemeClr val="dk1"/>
                </a:solidFill>
                <a:latin typeface="Calibri"/>
                <a:ea typeface="Calibri"/>
                <a:cs typeface="Calibri"/>
                <a:sym typeface="Calibri"/>
              </a:rPr>
              <a:t>Intellectual Disability</a:t>
            </a:r>
            <a:br>
              <a:rPr lang="en-US" sz="839" b="1" i="0" u="none" strike="noStrike" cap="none">
                <a:solidFill>
                  <a:schemeClr val="dk1"/>
                </a:solidFill>
                <a:latin typeface="Calibri"/>
                <a:ea typeface="Calibri"/>
                <a:cs typeface="Calibri"/>
                <a:sym typeface="Calibri"/>
              </a:rPr>
            </a:br>
            <a:r>
              <a:rPr lang="en-US" sz="839" b="0" i="0" u="none" strike="noStrike" cap="none">
                <a:solidFill>
                  <a:schemeClr val="dk1"/>
                </a:solidFill>
                <a:latin typeface="Calibri"/>
                <a:ea typeface="Calibri"/>
                <a:cs typeface="Calibri"/>
                <a:sym typeface="Calibri"/>
              </a:rPr>
              <a:t>2-3 percent of the population has an ID. In one-third of the people affected by ID, the cause is unknown (in other words, there is no specific diagnosis, yet a very real disability is present). This chart gives you an idea of how common ID is within some of the more well-known or common diagnoses. </a:t>
            </a:r>
          </a:p>
          <a:p>
            <a:pPr marL="0" marR="0" lvl="0" indent="0" algn="l" rtl="0">
              <a:lnSpc>
                <a:spcPct val="80000"/>
              </a:lnSpc>
              <a:spcBef>
                <a:spcPts val="0"/>
              </a:spcBef>
              <a:buSzPct val="25000"/>
              <a:buNone/>
            </a:pPr>
            <a:endParaRPr sz="839" b="0" i="0" u="none" strike="noStrike" cap="none">
              <a:solidFill>
                <a:schemeClr val="dk1"/>
              </a:solidFill>
              <a:latin typeface="Calibri"/>
              <a:ea typeface="Calibri"/>
              <a:cs typeface="Calibri"/>
              <a:sym typeface="Calibri"/>
            </a:endParaRPr>
          </a:p>
          <a:p>
            <a:pPr marL="0" marR="0" lvl="0" indent="0" algn="l" rtl="0">
              <a:lnSpc>
                <a:spcPct val="80000"/>
              </a:lnSpc>
              <a:spcBef>
                <a:spcPts val="0"/>
              </a:spcBef>
              <a:buSzPct val="25000"/>
              <a:buNone/>
            </a:pPr>
            <a:r>
              <a:rPr lang="en-US" sz="839" b="1" i="0" u="none" strike="noStrike" cap="none">
                <a:solidFill>
                  <a:schemeClr val="dk1"/>
                </a:solidFill>
                <a:latin typeface="Calibri"/>
                <a:ea typeface="Calibri"/>
                <a:cs typeface="Calibri"/>
                <a:sym typeface="Calibri"/>
              </a:rPr>
              <a:t>Down syndrome</a:t>
            </a:r>
            <a:r>
              <a:rPr lang="en-US" sz="839" b="0" i="0" u="none" strike="noStrike" cap="none">
                <a:solidFill>
                  <a:schemeClr val="dk1"/>
                </a:solidFill>
                <a:latin typeface="Calibri"/>
                <a:ea typeface="Calibri"/>
                <a:cs typeface="Calibri"/>
                <a:sym typeface="Calibri"/>
              </a:rPr>
              <a:t> – a majority have ID</a:t>
            </a:r>
            <a:br>
              <a:rPr lang="en-US" sz="839" b="0" i="0" u="none" strike="noStrike" cap="none">
                <a:solidFill>
                  <a:schemeClr val="dk1"/>
                </a:solidFill>
                <a:latin typeface="Calibri"/>
                <a:ea typeface="Calibri"/>
                <a:cs typeface="Calibri"/>
                <a:sym typeface="Calibri"/>
              </a:rPr>
            </a:br>
            <a:r>
              <a:rPr lang="en-US" sz="839" b="0" i="1" u="none" strike="noStrike" cap="none">
                <a:solidFill>
                  <a:schemeClr val="dk1"/>
                </a:solidFill>
                <a:latin typeface="Calibri"/>
                <a:ea typeface="Calibri"/>
                <a:cs typeface="Calibri"/>
                <a:sym typeface="Calibri"/>
              </a:rPr>
              <a:t>Most common identifiable cause of ID. </a:t>
            </a:r>
            <a:r>
              <a:rPr lang="en-US" sz="839" b="0" i="0" u="none" strike="noStrike" cap="none">
                <a:solidFill>
                  <a:schemeClr val="dk1"/>
                </a:solidFill>
                <a:latin typeface="Calibri"/>
                <a:ea typeface="Calibri"/>
                <a:cs typeface="Calibri"/>
                <a:sym typeface="Calibri"/>
              </a:rPr>
              <a:t>The majority of people with Down syndrome have mild to moderate intellectual disabilities. However while some show no sign of having an intellectual disability others may have severe intellectual disabilities. </a:t>
            </a:r>
            <a:r>
              <a:rPr lang="en-US" sz="839" b="0" i="0" u="sng" strike="noStrike" cap="none">
                <a:solidFill>
                  <a:schemeClr val="hlink"/>
                </a:solidFill>
                <a:latin typeface="Calibri"/>
                <a:ea typeface="Calibri"/>
                <a:cs typeface="Calibri"/>
                <a:sym typeface="Calibri"/>
                <a:hlinkClick r:id="rId3"/>
              </a:rPr>
              <a:t>http://www.thearc.org/learn-about/down-syndrome</a:t>
            </a:r>
            <a:r>
              <a:rPr lang="en-US" sz="839" b="0" i="0" u="none" strike="noStrike" cap="none">
                <a:solidFill>
                  <a:schemeClr val="dk1"/>
                </a:solidFill>
                <a:latin typeface="Calibri"/>
                <a:ea typeface="Calibri"/>
                <a:cs typeface="Calibri"/>
                <a:sym typeface="Calibri"/>
              </a:rPr>
              <a:t> </a:t>
            </a:r>
            <a:br>
              <a:rPr lang="en-US" sz="839" b="0" i="0" u="none" strike="noStrike" cap="none">
                <a:solidFill>
                  <a:schemeClr val="dk1"/>
                </a:solidFill>
                <a:latin typeface="Calibri"/>
                <a:ea typeface="Calibri"/>
                <a:cs typeface="Calibri"/>
                <a:sym typeface="Calibri"/>
              </a:rPr>
            </a:br>
            <a:br>
              <a:rPr lang="en-US" sz="839" b="0" i="0" u="none" strike="noStrike" cap="none">
                <a:solidFill>
                  <a:schemeClr val="dk1"/>
                </a:solidFill>
                <a:latin typeface="Calibri"/>
                <a:ea typeface="Calibri"/>
                <a:cs typeface="Calibri"/>
                <a:sym typeface="Calibri"/>
              </a:rPr>
            </a:br>
            <a:r>
              <a:rPr lang="en-US" sz="839" b="1" i="0" u="none" strike="noStrike" cap="none">
                <a:solidFill>
                  <a:schemeClr val="dk1"/>
                </a:solidFill>
                <a:latin typeface="Calibri"/>
                <a:ea typeface="Calibri"/>
                <a:cs typeface="Calibri"/>
                <a:sym typeface="Calibri"/>
              </a:rPr>
              <a:t>Fragile X syndrome</a:t>
            </a:r>
            <a:r>
              <a:rPr lang="en-US" sz="839" b="0" i="0" u="none" strike="noStrike" cap="none">
                <a:solidFill>
                  <a:schemeClr val="dk1"/>
                </a:solidFill>
                <a:latin typeface="Calibri"/>
                <a:ea typeface="Calibri"/>
                <a:cs typeface="Calibri"/>
                <a:sym typeface="Calibri"/>
              </a:rPr>
              <a:t> – 80% of boys have ID, 33% of girls have ID</a:t>
            </a:r>
            <a:br>
              <a:rPr lang="en-US" sz="839" b="0" i="0" u="none" strike="noStrike" cap="none">
                <a:solidFill>
                  <a:schemeClr val="dk1"/>
                </a:solidFill>
                <a:latin typeface="Calibri"/>
                <a:ea typeface="Calibri"/>
                <a:cs typeface="Calibri"/>
                <a:sym typeface="Calibri"/>
              </a:rPr>
            </a:br>
            <a:r>
              <a:rPr lang="en-US" sz="839" b="0" i="1" u="none" strike="noStrike" cap="none">
                <a:solidFill>
                  <a:schemeClr val="dk1"/>
                </a:solidFill>
                <a:latin typeface="Calibri"/>
                <a:ea typeface="Calibri"/>
                <a:cs typeface="Calibri"/>
                <a:sym typeface="Calibri"/>
              </a:rPr>
              <a:t>Most common cause of inherited ID - </a:t>
            </a:r>
            <a:r>
              <a:rPr lang="en-US" sz="839" b="0" i="1" u="sng" strike="noStrike" cap="none">
                <a:solidFill>
                  <a:schemeClr val="hlink"/>
                </a:solidFill>
                <a:latin typeface="Calibri"/>
                <a:ea typeface="Calibri"/>
                <a:cs typeface="Calibri"/>
                <a:sym typeface="Calibri"/>
                <a:hlinkClick r:id="rId4"/>
              </a:rPr>
              <a:t>http://www.ucdmc.ucdavis.edu/welcome/features/2012-2013/08/20120822_fragile-X.html</a:t>
            </a:r>
            <a:r>
              <a:rPr lang="en-US" sz="839" b="0" i="1" u="none" strike="noStrike" cap="none">
                <a:solidFill>
                  <a:schemeClr val="dk1"/>
                </a:solidFill>
                <a:latin typeface="Calibri"/>
                <a:ea typeface="Calibri"/>
                <a:cs typeface="Calibri"/>
                <a:sym typeface="Calibri"/>
              </a:rPr>
              <a:t> </a:t>
            </a:r>
          </a:p>
          <a:p>
            <a:pPr marL="0" marR="0" lvl="0" indent="0" algn="l" rtl="0">
              <a:lnSpc>
                <a:spcPct val="80000"/>
              </a:lnSpc>
              <a:spcBef>
                <a:spcPts val="0"/>
              </a:spcBef>
              <a:buSzPct val="25000"/>
              <a:buNone/>
            </a:pPr>
            <a:endParaRPr sz="839" b="1" i="0" u="none" strike="noStrike" cap="none">
              <a:solidFill>
                <a:schemeClr val="dk1"/>
              </a:solidFill>
              <a:latin typeface="Calibri"/>
              <a:ea typeface="Calibri"/>
              <a:cs typeface="Calibri"/>
              <a:sym typeface="Calibri"/>
            </a:endParaRPr>
          </a:p>
          <a:p>
            <a:pPr marL="0" marR="0" lvl="0" indent="0" algn="l" rtl="0">
              <a:lnSpc>
                <a:spcPct val="80000"/>
              </a:lnSpc>
              <a:spcBef>
                <a:spcPts val="0"/>
              </a:spcBef>
              <a:buSzPct val="25000"/>
              <a:buNone/>
            </a:pPr>
            <a:r>
              <a:rPr lang="en-US" sz="839" b="1" i="0" u="none" strike="noStrike" cap="none">
                <a:solidFill>
                  <a:schemeClr val="dk1"/>
                </a:solidFill>
                <a:latin typeface="Calibri"/>
                <a:ea typeface="Calibri"/>
                <a:cs typeface="Calibri"/>
                <a:sym typeface="Calibri"/>
              </a:rPr>
              <a:t>Cerebral Palsy </a:t>
            </a:r>
            <a:r>
              <a:rPr lang="en-US" sz="839" b="0" i="0" u="none" strike="noStrike" cap="none">
                <a:solidFill>
                  <a:schemeClr val="dk1"/>
                </a:solidFill>
                <a:latin typeface="Calibri"/>
                <a:ea typeface="Calibri"/>
                <a:cs typeface="Calibri"/>
                <a:sym typeface="Calibri"/>
              </a:rPr>
              <a:t>- 50% - 75% have ID </a:t>
            </a:r>
            <a:br>
              <a:rPr lang="en-US" sz="839" b="0" i="0" u="none" strike="noStrike" cap="none">
                <a:solidFill>
                  <a:schemeClr val="dk1"/>
                </a:solidFill>
                <a:latin typeface="Calibri"/>
                <a:ea typeface="Calibri"/>
                <a:cs typeface="Calibri"/>
                <a:sym typeface="Calibri"/>
              </a:rPr>
            </a:br>
            <a:r>
              <a:rPr lang="en-US" sz="839" b="0" i="0" u="sng" strike="noStrike" cap="none">
                <a:solidFill>
                  <a:schemeClr val="hlink"/>
                </a:solidFill>
                <a:latin typeface="Calibri"/>
                <a:ea typeface="Calibri"/>
                <a:cs typeface="Calibri"/>
                <a:sym typeface="Calibri"/>
                <a:hlinkClick r:id="rId5"/>
              </a:rPr>
              <a:t>https://www.cerebralpalsy.org.au/what-is-cerebral-palsy/how-cerebral-palsy-affects-people/</a:t>
            </a:r>
            <a:r>
              <a:rPr lang="en-US" sz="839" b="0" i="0" u="none" strike="noStrike" cap="none">
                <a:solidFill>
                  <a:schemeClr val="dk1"/>
                </a:solidFill>
                <a:latin typeface="Calibri"/>
                <a:ea typeface="Calibri"/>
                <a:cs typeface="Calibri"/>
                <a:sym typeface="Calibri"/>
              </a:rPr>
              <a:t> </a:t>
            </a:r>
            <a:br>
              <a:rPr lang="en-US" sz="839" b="0" i="0" u="none" strike="noStrike" cap="none">
                <a:solidFill>
                  <a:schemeClr val="dk1"/>
                </a:solidFill>
                <a:latin typeface="Calibri"/>
                <a:ea typeface="Calibri"/>
                <a:cs typeface="Calibri"/>
                <a:sym typeface="Calibri"/>
              </a:rPr>
            </a:br>
            <a:r>
              <a:rPr lang="en-US" sz="839" b="0" i="0" u="sng" strike="noStrike" cap="none">
                <a:solidFill>
                  <a:schemeClr val="hlink"/>
                </a:solidFill>
                <a:latin typeface="Calibri"/>
                <a:ea typeface="Calibri"/>
                <a:cs typeface="Calibri"/>
                <a:sym typeface="Calibri"/>
                <a:hlinkClick r:id="rId6"/>
              </a:rPr>
              <a:t>https://www.dfps.state.tx.us/Adoption_and_Foster_Care/About_Our_Children/Disabilities/cerebral_palsy.asp</a:t>
            </a:r>
            <a:r>
              <a:rPr lang="en-US" sz="839" b="0" i="0" u="none" strike="noStrike" cap="none">
                <a:solidFill>
                  <a:schemeClr val="dk1"/>
                </a:solidFill>
                <a:latin typeface="Calibri"/>
                <a:ea typeface="Calibri"/>
                <a:cs typeface="Calibri"/>
                <a:sym typeface="Calibri"/>
              </a:rPr>
              <a:t> </a:t>
            </a:r>
          </a:p>
          <a:p>
            <a:pPr marL="0" marR="0" lvl="0" indent="0" algn="l" rtl="0">
              <a:lnSpc>
                <a:spcPct val="80000"/>
              </a:lnSpc>
              <a:spcBef>
                <a:spcPts val="0"/>
              </a:spcBef>
              <a:buSzPct val="25000"/>
              <a:buNone/>
            </a:pPr>
            <a:endParaRPr sz="839" b="1" i="0" u="none" strike="noStrike" cap="none">
              <a:solidFill>
                <a:schemeClr val="dk1"/>
              </a:solidFill>
              <a:latin typeface="Calibri"/>
              <a:ea typeface="Calibri"/>
              <a:cs typeface="Calibri"/>
              <a:sym typeface="Calibri"/>
            </a:endParaRPr>
          </a:p>
          <a:p>
            <a:pPr marL="0" marR="0" lvl="0" indent="0" algn="l" rtl="0">
              <a:lnSpc>
                <a:spcPct val="80000"/>
              </a:lnSpc>
              <a:spcBef>
                <a:spcPts val="0"/>
              </a:spcBef>
              <a:buSzPct val="25000"/>
              <a:buNone/>
            </a:pPr>
            <a:r>
              <a:rPr lang="en-US" sz="839" b="1" i="0" u="none" strike="noStrike" cap="none">
                <a:solidFill>
                  <a:schemeClr val="dk1"/>
                </a:solidFill>
                <a:latin typeface="Calibri"/>
                <a:ea typeface="Calibri"/>
                <a:cs typeface="Calibri"/>
                <a:sym typeface="Calibri"/>
              </a:rPr>
              <a:t>ASD </a:t>
            </a:r>
            <a:r>
              <a:rPr lang="en-US" sz="839" b="0" i="0" u="none" strike="noStrike" cap="none">
                <a:solidFill>
                  <a:schemeClr val="dk1"/>
                </a:solidFill>
                <a:latin typeface="Calibri"/>
                <a:ea typeface="Calibri"/>
                <a:cs typeface="Calibri"/>
                <a:sym typeface="Calibri"/>
              </a:rPr>
              <a:t>- 40% have ID </a:t>
            </a:r>
            <a:br>
              <a:rPr lang="en-US" sz="839" b="0" i="0" u="none" strike="noStrike" cap="none">
                <a:solidFill>
                  <a:schemeClr val="dk1"/>
                </a:solidFill>
                <a:latin typeface="Calibri"/>
                <a:ea typeface="Calibri"/>
                <a:cs typeface="Calibri"/>
                <a:sym typeface="Calibri"/>
              </a:rPr>
            </a:br>
            <a:r>
              <a:rPr lang="en-US" sz="839" b="0" i="0" u="sng" strike="noStrike" cap="none">
                <a:solidFill>
                  <a:schemeClr val="hlink"/>
                </a:solidFill>
                <a:latin typeface="Calibri"/>
                <a:ea typeface="Calibri"/>
                <a:cs typeface="Calibri"/>
                <a:sym typeface="Calibri"/>
                <a:hlinkClick r:id="rId7"/>
              </a:rPr>
              <a:t>http://www.autismspeaks.org/what-autism/faq</a:t>
            </a:r>
            <a:r>
              <a:rPr lang="en-US" sz="839" b="0" i="0" u="none" strike="noStrike" cap="none">
                <a:solidFill>
                  <a:schemeClr val="dk1"/>
                </a:solidFill>
                <a:latin typeface="Calibri"/>
                <a:ea typeface="Calibri"/>
                <a:cs typeface="Calibri"/>
                <a:sym typeface="Calibri"/>
              </a:rPr>
              <a:t> </a:t>
            </a:r>
            <a:br>
              <a:rPr lang="en-US" sz="839" b="0" i="0" u="none" strike="noStrike" cap="none">
                <a:solidFill>
                  <a:schemeClr val="dk1"/>
                </a:solidFill>
                <a:latin typeface="Calibri"/>
                <a:ea typeface="Calibri"/>
                <a:cs typeface="Calibri"/>
                <a:sym typeface="Calibri"/>
              </a:rPr>
            </a:br>
            <a:br>
              <a:rPr lang="en-US" sz="839" b="0" i="0" u="none" strike="noStrike" cap="none">
                <a:solidFill>
                  <a:schemeClr val="dk1"/>
                </a:solidFill>
                <a:latin typeface="Calibri"/>
                <a:ea typeface="Calibri"/>
                <a:cs typeface="Calibri"/>
                <a:sym typeface="Calibri"/>
              </a:rPr>
            </a:br>
            <a:r>
              <a:rPr lang="en-US" sz="839" b="1" i="0" u="none" strike="noStrike" cap="none">
                <a:solidFill>
                  <a:schemeClr val="dk1"/>
                </a:solidFill>
                <a:latin typeface="Calibri"/>
                <a:ea typeface="Calibri"/>
                <a:cs typeface="Calibri"/>
                <a:sym typeface="Calibri"/>
              </a:rPr>
              <a:t>FASD</a:t>
            </a:r>
            <a:r>
              <a:rPr lang="en-US" sz="839" b="0" i="0" u="none" strike="noStrike" cap="none">
                <a:solidFill>
                  <a:schemeClr val="dk1"/>
                </a:solidFill>
                <a:latin typeface="Calibri"/>
                <a:ea typeface="Calibri"/>
                <a:cs typeface="Calibri"/>
                <a:sym typeface="Calibri"/>
              </a:rPr>
              <a:t> - 35% have ID</a:t>
            </a:r>
            <a:br>
              <a:rPr lang="en-US" sz="839" b="0" i="0" u="none" strike="noStrike" cap="none">
                <a:solidFill>
                  <a:schemeClr val="dk1"/>
                </a:solidFill>
                <a:latin typeface="Calibri"/>
                <a:ea typeface="Calibri"/>
                <a:cs typeface="Calibri"/>
                <a:sym typeface="Calibri"/>
              </a:rPr>
            </a:br>
            <a:r>
              <a:rPr lang="en-US" sz="839" b="0" i="0" u="sng" strike="noStrike" cap="none">
                <a:solidFill>
                  <a:schemeClr val="hlink"/>
                </a:solidFill>
                <a:latin typeface="Calibri"/>
                <a:ea typeface="Calibri"/>
                <a:cs typeface="Calibri"/>
                <a:sym typeface="Calibri"/>
                <a:hlinkClick r:id="rId8"/>
              </a:rPr>
              <a:t>http://www.thearc.org/what-we-do/resources/fact-sheets/fetal-alcohol-spectrum-disorder</a:t>
            </a:r>
            <a:r>
              <a:rPr lang="en-US" sz="839" b="0" i="0" u="none" strike="noStrike" cap="none">
                <a:solidFill>
                  <a:schemeClr val="dk1"/>
                </a:solidFill>
                <a:latin typeface="Calibri"/>
                <a:ea typeface="Calibri"/>
                <a:cs typeface="Calibri"/>
                <a:sym typeface="Calibri"/>
              </a:rPr>
              <a:t> </a:t>
            </a:r>
            <a:br>
              <a:rPr lang="en-US" sz="839" b="0" i="0" u="none" strike="noStrike" cap="none">
                <a:solidFill>
                  <a:schemeClr val="dk1"/>
                </a:solidFill>
                <a:latin typeface="Calibri"/>
                <a:ea typeface="Calibri"/>
                <a:cs typeface="Calibri"/>
                <a:sym typeface="Calibri"/>
              </a:rPr>
            </a:br>
            <a:br>
              <a:rPr lang="en-US" sz="839" b="0" i="0" u="none" strike="noStrike" cap="none">
                <a:solidFill>
                  <a:schemeClr val="dk1"/>
                </a:solidFill>
                <a:latin typeface="Calibri"/>
                <a:ea typeface="Calibri"/>
                <a:cs typeface="Calibri"/>
                <a:sym typeface="Calibri"/>
              </a:rPr>
            </a:br>
            <a:r>
              <a:rPr lang="en-US" sz="839" b="1" i="0" u="none" strike="noStrike" cap="none">
                <a:solidFill>
                  <a:schemeClr val="dk1"/>
                </a:solidFill>
                <a:latin typeface="Calibri"/>
                <a:ea typeface="Calibri"/>
                <a:cs typeface="Calibri"/>
                <a:sym typeface="Calibri"/>
              </a:rPr>
              <a:t>Epilepsy</a:t>
            </a:r>
            <a:r>
              <a:rPr lang="en-US" sz="839" b="0" i="0" u="none" strike="noStrike" cap="none">
                <a:solidFill>
                  <a:schemeClr val="dk1"/>
                </a:solidFill>
                <a:latin typeface="Calibri"/>
                <a:ea typeface="Calibri"/>
                <a:cs typeface="Calibri"/>
                <a:sym typeface="Calibri"/>
              </a:rPr>
              <a:t> – 25.5% have ID</a:t>
            </a:r>
            <a:br>
              <a:rPr lang="en-US" sz="839" b="0" i="0" u="none" strike="noStrike" cap="none">
                <a:solidFill>
                  <a:schemeClr val="dk1"/>
                </a:solidFill>
                <a:latin typeface="Calibri"/>
                <a:ea typeface="Calibri"/>
                <a:cs typeface="Calibri"/>
                <a:sym typeface="Calibri"/>
              </a:rPr>
            </a:br>
            <a:r>
              <a:rPr lang="en-US" sz="839" b="0" i="0" u="none" strike="noStrike" cap="none">
                <a:solidFill>
                  <a:schemeClr val="dk1"/>
                </a:solidFill>
                <a:latin typeface="Calibri"/>
                <a:ea typeface="Calibri"/>
                <a:cs typeface="Calibri"/>
                <a:sym typeface="Calibri"/>
              </a:rPr>
              <a:t>Epilepsy is prevalent among other disability groups such as autism (25.5%), cerebral palsy (13%), Down syndrome (13.6%), and intellectual disability (25.5%). </a:t>
            </a:r>
            <a:br>
              <a:rPr lang="en-US" sz="839" b="0" i="0" u="none" strike="noStrike" cap="none">
                <a:solidFill>
                  <a:schemeClr val="dk1"/>
                </a:solidFill>
                <a:latin typeface="Calibri"/>
                <a:ea typeface="Calibri"/>
                <a:cs typeface="Calibri"/>
                <a:sym typeface="Calibri"/>
              </a:rPr>
            </a:br>
            <a:r>
              <a:rPr lang="en-US" sz="839" b="0" i="0" u="sng" strike="noStrike" cap="none">
                <a:solidFill>
                  <a:schemeClr val="hlink"/>
                </a:solidFill>
                <a:latin typeface="Calibri"/>
                <a:ea typeface="Calibri"/>
                <a:cs typeface="Calibri"/>
                <a:sym typeface="Calibri"/>
                <a:hlinkClick r:id="rId9"/>
              </a:rPr>
              <a:t>http://www.epilepsymichigan.org/page.php?id=358</a:t>
            </a:r>
            <a:r>
              <a:rPr lang="en-US" sz="839" b="0" i="0" u="none" strike="noStrike" cap="none">
                <a:solidFill>
                  <a:schemeClr val="dk1"/>
                </a:solidFill>
                <a:latin typeface="Calibri"/>
                <a:ea typeface="Calibri"/>
                <a:cs typeface="Calibri"/>
                <a:sym typeface="Calibri"/>
              </a:rPr>
              <a:t> </a:t>
            </a:r>
            <a:br>
              <a:rPr lang="en-US" sz="839" b="0" i="0" u="none" strike="noStrike" cap="none">
                <a:solidFill>
                  <a:schemeClr val="dk1"/>
                </a:solidFill>
                <a:latin typeface="Calibri"/>
                <a:ea typeface="Calibri"/>
                <a:cs typeface="Calibri"/>
                <a:sym typeface="Calibri"/>
              </a:rPr>
            </a:br>
            <a:br>
              <a:rPr lang="en-US" sz="839" b="0" i="0" u="none" strike="noStrike" cap="none">
                <a:solidFill>
                  <a:schemeClr val="dk1"/>
                </a:solidFill>
                <a:latin typeface="Calibri"/>
                <a:ea typeface="Calibri"/>
                <a:cs typeface="Calibri"/>
                <a:sym typeface="Calibri"/>
              </a:rPr>
            </a:br>
            <a:endParaRPr lang="en-US" sz="839" b="0" i="0" u="none" strike="noStrike" cap="none">
              <a:solidFill>
                <a:schemeClr val="dk1"/>
              </a:solidFill>
              <a:latin typeface="Calibri"/>
              <a:ea typeface="Calibri"/>
              <a:cs typeface="Calibri"/>
              <a:sym typeface="Calibri"/>
            </a:endParaRPr>
          </a:p>
        </p:txBody>
      </p:sp>
      <p:sp>
        <p:nvSpPr>
          <p:cNvPr id="159" name="Shape 159"/>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000000"/>
              </a:buClr>
              <a:buSzPct val="25000"/>
              <a:buFont typeface="Calibri"/>
              <a:buNone/>
            </a:pPr>
            <a:fld id="{00000000-1234-1234-1234-123412341234}" type="slidenum">
              <a:rPr lang="en-US" sz="1800" b="0" i="0" u="none" strike="noStrike" cap="none">
                <a:solidFill>
                  <a:srgbClr val="000000"/>
                </a:solidFill>
                <a:latin typeface="Calibri"/>
                <a:ea typeface="Calibri"/>
                <a:cs typeface="Calibri"/>
                <a:sym typeface="Calibri"/>
              </a:rPr>
              <a:pPr marL="0" marR="0" lvl="0" indent="0" algn="r" rtl="0">
                <a:lnSpc>
                  <a:spcPct val="100000"/>
                </a:lnSpc>
                <a:spcBef>
                  <a:spcPts val="0"/>
                </a:spcBef>
                <a:spcAft>
                  <a:spcPts val="0"/>
                </a:spcAft>
                <a:buClr>
                  <a:srgbClr val="000000"/>
                </a:buClr>
                <a:buSzPct val="25000"/>
                <a:buFont typeface="Calibri"/>
                <a:buNone/>
              </a:pPr>
              <a:t>5</a:t>
            </a:fld>
            <a:endParaRPr lang="en-US" sz="18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Shape 11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114" name="Shape 11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758534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Shape 19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191" name="Shape 19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en-US"/>
              <a:t>Click to edit Master title style</a:t>
            </a:r>
            <a:endParaRPr/>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a:p>
        </p:txBody>
      </p:sp>
      <p:sp>
        <p:nvSpPr>
          <p:cNvPr id="4" name="Date Placeholder 3"/>
          <p:cNvSpPr>
            <a:spLocks noGrp="1"/>
          </p:cNvSpPr>
          <p:nvPr>
            <p:ph type="dt" sz="half" idx="10"/>
          </p:nvPr>
        </p:nvSpPr>
        <p:spPr/>
        <p:txBody>
          <a:bodyPr/>
          <a:lstStyle/>
          <a:p>
            <a:fld id="{BB19AA41-87C4-46BA-8DFF-1D0E1F28A454}" type="datetime1">
              <a:rPr lang="en-US" smtClean="0"/>
              <a:t>10/11/2023</a:t>
            </a:fld>
            <a:endParaRPr/>
          </a:p>
        </p:txBody>
      </p:sp>
      <p:sp>
        <p:nvSpPr>
          <p:cNvPr id="5" name="Footer Placeholder 4"/>
          <p:cNvSpPr>
            <a:spLocks noGrp="1"/>
          </p:cNvSpPr>
          <p:nvPr>
            <p:ph type="ftr" sz="quarter" idx="11"/>
          </p:nvPr>
        </p:nvSpPr>
        <p:spPr/>
        <p:txBody>
          <a:bodyPr/>
          <a:lstStyle/>
          <a:p>
            <a:r>
              <a:rPr lang="en-US"/>
              <a:t>LRIDD.ORG</a:t>
            </a:r>
            <a:endParaRPr/>
          </a:p>
        </p:txBody>
      </p:sp>
      <p:sp>
        <p:nvSpPr>
          <p:cNvPr id="6" name="Slide Number Placeholder 5"/>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2942361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76E4662C-1DFF-4560-BDF5-8EC99219E5C6}" type="datetime1">
              <a:rPr lang="en-US" smtClean="0"/>
              <a:t>10/11/2023</a:t>
            </a:fld>
            <a:endParaRPr/>
          </a:p>
        </p:txBody>
      </p:sp>
      <p:sp>
        <p:nvSpPr>
          <p:cNvPr id="5" name="Footer Placeholder 4"/>
          <p:cNvSpPr>
            <a:spLocks noGrp="1"/>
          </p:cNvSpPr>
          <p:nvPr>
            <p:ph type="ftr" sz="quarter" idx="11"/>
          </p:nvPr>
        </p:nvSpPr>
        <p:spPr/>
        <p:txBody>
          <a:bodyPr/>
          <a:lstStyle/>
          <a:p>
            <a:r>
              <a:rPr lang="en-US"/>
              <a:t>LRIDD.ORG</a:t>
            </a:r>
            <a:endParaRPr/>
          </a:p>
        </p:txBody>
      </p:sp>
      <p:sp>
        <p:nvSpPr>
          <p:cNvPr id="6" name="Slide Number Placeholder 5"/>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3536256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274638"/>
            <a:ext cx="2628900" cy="5897562"/>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838200" y="274638"/>
            <a:ext cx="7734300"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10C93900-0777-43AD-9FFF-40D73A87225E}" type="datetime1">
              <a:rPr lang="en-US" smtClean="0"/>
              <a:t>10/11/2023</a:t>
            </a:fld>
            <a:endParaRPr/>
          </a:p>
        </p:txBody>
      </p:sp>
      <p:sp>
        <p:nvSpPr>
          <p:cNvPr id="5" name="Footer Placeholder 4"/>
          <p:cNvSpPr>
            <a:spLocks noGrp="1"/>
          </p:cNvSpPr>
          <p:nvPr>
            <p:ph type="ftr" sz="quarter" idx="11"/>
          </p:nvPr>
        </p:nvSpPr>
        <p:spPr/>
        <p:txBody>
          <a:bodyPr/>
          <a:lstStyle/>
          <a:p>
            <a:r>
              <a:rPr lang="en-US"/>
              <a:t>LRIDD.ORG</a:t>
            </a:r>
            <a:endParaRPr/>
          </a:p>
        </p:txBody>
      </p:sp>
      <p:sp>
        <p:nvSpPr>
          <p:cNvPr id="6" name="Slide Number Placeholder 5"/>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13586516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5603AFE0-C888-4F63-B1A1-0C4225AE883D}" type="datetime1">
              <a:rPr lang="en-US" smtClean="0"/>
              <a:t>10/11/2023</a:t>
            </a:fld>
            <a:endParaRPr/>
          </a:p>
        </p:txBody>
      </p:sp>
      <p:sp>
        <p:nvSpPr>
          <p:cNvPr id="5" name="Footer Placeholder 4"/>
          <p:cNvSpPr>
            <a:spLocks noGrp="1"/>
          </p:cNvSpPr>
          <p:nvPr>
            <p:ph type="ftr" sz="quarter" idx="11"/>
          </p:nvPr>
        </p:nvSpPr>
        <p:spPr/>
        <p:txBody>
          <a:bodyPr/>
          <a:lstStyle/>
          <a:p>
            <a:r>
              <a:rPr lang="en-US"/>
              <a:t>LRIDD.ORG</a:t>
            </a:r>
            <a:endParaRPr/>
          </a:p>
        </p:txBody>
      </p:sp>
      <p:sp>
        <p:nvSpPr>
          <p:cNvPr id="6" name="Slide Number Placeholder 5"/>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34050823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en-US"/>
              <a:t>Click to edit Master title style</a:t>
            </a:r>
            <a:endParaRPr/>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3C217FA-4D98-4870-A3D3-72B4436451B5}" type="datetime1">
              <a:rPr lang="en-US" smtClean="0"/>
              <a:t>10/11/2023</a:t>
            </a:fld>
            <a:endParaRPr/>
          </a:p>
        </p:txBody>
      </p:sp>
      <p:sp>
        <p:nvSpPr>
          <p:cNvPr id="5" name="Footer Placeholder 4"/>
          <p:cNvSpPr>
            <a:spLocks noGrp="1"/>
          </p:cNvSpPr>
          <p:nvPr>
            <p:ph type="ftr" sz="quarter" idx="11"/>
          </p:nvPr>
        </p:nvSpPr>
        <p:spPr/>
        <p:txBody>
          <a:bodyPr/>
          <a:lstStyle/>
          <a:p>
            <a:r>
              <a:rPr lang="en-US"/>
              <a:t>LRIDD.ORG</a:t>
            </a:r>
            <a:endParaRPr/>
          </a:p>
        </p:txBody>
      </p:sp>
      <p:sp>
        <p:nvSpPr>
          <p:cNvPr id="6" name="Slide Number Placeholder 5"/>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3043559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838200" y="1828800"/>
            <a:ext cx="5181600" cy="4351337"/>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172200" y="1828800"/>
            <a:ext cx="5181600" cy="4351337"/>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354FBBEF-57A8-4F5C-B8A8-492328D75868}" type="datetime1">
              <a:rPr lang="en-US" smtClean="0"/>
              <a:t>10/11/2023</a:t>
            </a:fld>
            <a:endParaRPr/>
          </a:p>
        </p:txBody>
      </p:sp>
      <p:sp>
        <p:nvSpPr>
          <p:cNvPr id="6" name="Footer Placeholder 5"/>
          <p:cNvSpPr>
            <a:spLocks noGrp="1"/>
          </p:cNvSpPr>
          <p:nvPr>
            <p:ph type="ftr" sz="quarter" idx="11"/>
          </p:nvPr>
        </p:nvSpPr>
        <p:spPr/>
        <p:txBody>
          <a:bodyPr/>
          <a:lstStyle/>
          <a:p>
            <a:r>
              <a:rPr lang="en-US"/>
              <a:t>LRIDD.ORG</a:t>
            </a:r>
            <a:endParaRPr/>
          </a:p>
        </p:txBody>
      </p:sp>
      <p:sp>
        <p:nvSpPr>
          <p:cNvPr id="7" name="Slide Number Placeholder 6"/>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4249378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1248" y="1681851"/>
            <a:ext cx="5156200" cy="731520"/>
          </a:xfrm>
        </p:spPr>
        <p:txBody>
          <a:bodyPr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1248" y="2507550"/>
            <a:ext cx="5156200" cy="372825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15064" y="1681851"/>
            <a:ext cx="5157787" cy="73152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5064" y="2507550"/>
            <a:ext cx="5157787" cy="372825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DCE45666-4AD1-4E52-82F9-C0C7EE667E47}" type="datetime1">
              <a:rPr lang="en-US" smtClean="0"/>
              <a:t>10/11/2023</a:t>
            </a:fld>
            <a:endParaRPr/>
          </a:p>
        </p:txBody>
      </p:sp>
      <p:sp>
        <p:nvSpPr>
          <p:cNvPr id="8" name="Footer Placeholder 7"/>
          <p:cNvSpPr>
            <a:spLocks noGrp="1"/>
          </p:cNvSpPr>
          <p:nvPr>
            <p:ph type="ftr" sz="quarter" idx="11"/>
          </p:nvPr>
        </p:nvSpPr>
        <p:spPr/>
        <p:txBody>
          <a:bodyPr/>
          <a:lstStyle/>
          <a:p>
            <a:r>
              <a:rPr lang="en-US"/>
              <a:t>LRIDD.ORG</a:t>
            </a:r>
            <a:endParaRPr/>
          </a:p>
        </p:txBody>
      </p:sp>
      <p:sp>
        <p:nvSpPr>
          <p:cNvPr id="9" name="Slide Number Placeholder 8"/>
          <p:cNvSpPr>
            <a:spLocks noGrp="1"/>
          </p:cNvSpPr>
          <p:nvPr>
            <p:ph type="sldNum" sz="quarter" idx="12"/>
          </p:nvPr>
        </p:nvSpPr>
        <p:spPr/>
        <p:txBody>
          <a:bodyPr/>
          <a:lstStyle/>
          <a:p>
            <a:fld id="{4FAB73BC-B049-4115-A692-8D63A059BFB8}" type="slidenum">
              <a:rPr/>
              <a:t>‹#›</a:t>
            </a:fld>
            <a:endParaRPr/>
          </a:p>
        </p:txBody>
      </p:sp>
      <p:sp>
        <p:nvSpPr>
          <p:cNvPr id="10" name="Title 9"/>
          <p:cNvSpPr>
            <a:spLocks noGrp="1"/>
          </p:cNvSpPr>
          <p:nvPr>
            <p:ph type="title"/>
          </p:nvPr>
        </p:nvSpPr>
        <p:spPr/>
        <p:txBody>
          <a:bodyPr/>
          <a:lstStyle/>
          <a:p>
            <a:r>
              <a:rPr lang="en-US"/>
              <a:t>Click to edit Master title style</a:t>
            </a:r>
            <a:endParaRPr/>
          </a:p>
        </p:txBody>
      </p:sp>
    </p:spTree>
    <p:extLst>
      <p:ext uri="{BB962C8B-B14F-4D97-AF65-F5344CB8AC3E}">
        <p14:creationId xmlns:p14="http://schemas.microsoft.com/office/powerpoint/2010/main" val="1072378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41F99EA-3469-4F0A-B00F-EA994A15C02D}" type="datetime1">
              <a:rPr lang="en-US" smtClean="0"/>
              <a:t>10/11/2023</a:t>
            </a:fld>
            <a:endParaRPr/>
          </a:p>
        </p:txBody>
      </p:sp>
      <p:sp>
        <p:nvSpPr>
          <p:cNvPr id="4" name="Footer Placeholder 3"/>
          <p:cNvSpPr>
            <a:spLocks noGrp="1"/>
          </p:cNvSpPr>
          <p:nvPr>
            <p:ph type="ftr" sz="quarter" idx="11"/>
          </p:nvPr>
        </p:nvSpPr>
        <p:spPr/>
        <p:txBody>
          <a:bodyPr/>
          <a:lstStyle/>
          <a:p>
            <a:r>
              <a:rPr lang="en-US"/>
              <a:t>LRIDD.ORG</a:t>
            </a:r>
            <a:endParaRPr/>
          </a:p>
        </p:txBody>
      </p:sp>
      <p:sp>
        <p:nvSpPr>
          <p:cNvPr id="5" name="Slide Number Placeholder 4"/>
          <p:cNvSpPr>
            <a:spLocks noGrp="1"/>
          </p:cNvSpPr>
          <p:nvPr>
            <p:ph type="sldNum" sz="quarter" idx="12"/>
          </p:nvPr>
        </p:nvSpPr>
        <p:spPr/>
        <p:txBody>
          <a:bodyPr/>
          <a:lstStyle/>
          <a:p>
            <a:fld id="{4FAB73BC-B049-4115-A692-8D63A059BFB8}" type="slidenum">
              <a:rPr/>
              <a:t>‹#›</a:t>
            </a:fld>
            <a:endParaRPr/>
          </a:p>
        </p:txBody>
      </p:sp>
      <p:sp>
        <p:nvSpPr>
          <p:cNvPr id="6" name="Title 5"/>
          <p:cNvSpPr>
            <a:spLocks noGrp="1"/>
          </p:cNvSpPr>
          <p:nvPr>
            <p:ph type="title"/>
          </p:nvPr>
        </p:nvSpPr>
        <p:spPr/>
        <p:txBody>
          <a:bodyPr/>
          <a:lstStyle/>
          <a:p>
            <a:r>
              <a:rPr lang="en-US"/>
              <a:t>Click to edit Master title style</a:t>
            </a:r>
            <a:endParaRPr/>
          </a:p>
        </p:txBody>
      </p:sp>
    </p:spTree>
    <p:extLst>
      <p:ext uri="{BB962C8B-B14F-4D97-AF65-F5344CB8AC3E}">
        <p14:creationId xmlns:p14="http://schemas.microsoft.com/office/powerpoint/2010/main" val="3681886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74C4E8-FAA2-4759-BADA-1CCED3270FCD}" type="datetime1">
              <a:rPr lang="en-US" smtClean="0"/>
              <a:t>10/11/2023</a:t>
            </a:fld>
            <a:endParaRPr/>
          </a:p>
        </p:txBody>
      </p:sp>
      <p:sp>
        <p:nvSpPr>
          <p:cNvPr id="3" name="Footer Placeholder 2"/>
          <p:cNvSpPr>
            <a:spLocks noGrp="1"/>
          </p:cNvSpPr>
          <p:nvPr>
            <p:ph type="ftr" sz="quarter" idx="11"/>
          </p:nvPr>
        </p:nvSpPr>
        <p:spPr/>
        <p:txBody>
          <a:bodyPr/>
          <a:lstStyle/>
          <a:p>
            <a:r>
              <a:rPr lang="en-US"/>
              <a:t>LRIDD.ORG</a:t>
            </a:r>
            <a:endParaRPr/>
          </a:p>
        </p:txBody>
      </p:sp>
      <p:sp>
        <p:nvSpPr>
          <p:cNvPr id="4" name="Slide Number Placeholder 3"/>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4922624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en-US"/>
              <a:t>Click to edit Master title style</a:t>
            </a:r>
            <a:endParaRPr/>
          </a:p>
        </p:txBody>
      </p:sp>
      <p:sp>
        <p:nvSpPr>
          <p:cNvPr id="3" name="Content Placeholder 2"/>
          <p:cNvSpPr>
            <a:spLocks noGrp="1"/>
          </p:cNvSpPr>
          <p:nvPr>
            <p:ph idx="1"/>
          </p:nvPr>
        </p:nvSpPr>
        <p:spPr>
          <a:xfrm>
            <a:off x="5181600" y="990600"/>
            <a:ext cx="6039484"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100000"/>
              </a:lnSpc>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2B4545B-4E9A-4744-9A64-F46DACBC5879}" type="datetime1">
              <a:rPr lang="en-US" smtClean="0"/>
              <a:t>10/11/2023</a:t>
            </a:fld>
            <a:endParaRPr/>
          </a:p>
        </p:txBody>
      </p:sp>
      <p:sp>
        <p:nvSpPr>
          <p:cNvPr id="6" name="Footer Placeholder 5"/>
          <p:cNvSpPr>
            <a:spLocks noGrp="1"/>
          </p:cNvSpPr>
          <p:nvPr>
            <p:ph type="ftr" sz="quarter" idx="11"/>
          </p:nvPr>
        </p:nvSpPr>
        <p:spPr/>
        <p:txBody>
          <a:bodyPr/>
          <a:lstStyle/>
          <a:p>
            <a:r>
              <a:rPr lang="en-US"/>
              <a:t>LRIDD.ORG</a:t>
            </a:r>
            <a:endParaRPr/>
          </a:p>
        </p:txBody>
      </p:sp>
      <p:sp>
        <p:nvSpPr>
          <p:cNvPr id="7" name="Slide Number Placeholder 6"/>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1483897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en-US"/>
              <a:t>Click to edit Master title style</a:t>
            </a:r>
            <a:endParaRPr/>
          </a:p>
        </p:txBody>
      </p:sp>
      <p:sp>
        <p:nvSpPr>
          <p:cNvPr id="3" name="Picture Placeholder 2"/>
          <p:cNvSpPr>
            <a:spLocks noGrp="1"/>
          </p:cNvSpPr>
          <p:nvPr>
            <p:ph type="pic" idx="1"/>
          </p:nvPr>
        </p:nvSpPr>
        <p:spPr>
          <a:xfrm>
            <a:off x="5181600" y="990600"/>
            <a:ext cx="6041136"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100000"/>
              </a:lnSpc>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FE64E14-EDF6-4810-97B1-02E29DC709B5}" type="datetime1">
              <a:rPr lang="en-US" smtClean="0"/>
              <a:t>10/11/2023</a:t>
            </a:fld>
            <a:endParaRPr/>
          </a:p>
        </p:txBody>
      </p:sp>
      <p:sp>
        <p:nvSpPr>
          <p:cNvPr id="6" name="Footer Placeholder 5"/>
          <p:cNvSpPr>
            <a:spLocks noGrp="1"/>
          </p:cNvSpPr>
          <p:nvPr>
            <p:ph type="ftr" sz="quarter" idx="11"/>
          </p:nvPr>
        </p:nvSpPr>
        <p:spPr/>
        <p:txBody>
          <a:bodyPr/>
          <a:lstStyle/>
          <a:p>
            <a:r>
              <a:rPr lang="en-US"/>
              <a:t>LRIDD.ORG</a:t>
            </a:r>
            <a:endParaRPr/>
          </a:p>
        </p:txBody>
      </p:sp>
      <p:sp>
        <p:nvSpPr>
          <p:cNvPr id="7" name="Slide Number Placeholder 6"/>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42166151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35000">
              <a:srgbClr val="0070C0"/>
            </a:gs>
            <a:gs pos="11000">
              <a:schemeClr val="tx1"/>
            </a:gs>
            <a:gs pos="74000">
              <a:schemeClr val="accent1">
                <a:lumMod val="45000"/>
                <a:lumOff val="55000"/>
              </a:schemeClr>
            </a:gs>
            <a:gs pos="80000">
              <a:schemeClr val="accent1">
                <a:lumMod val="45000"/>
                <a:lumOff val="55000"/>
              </a:schemeClr>
            </a:gs>
            <a:gs pos="100000">
              <a:schemeClr val="accent1">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en-US"/>
              <a:t>Click to edit Master title style</a:t>
            </a:r>
            <a:endParaRPr/>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77500297-B42C-4236-B2CC-065971DA57D6}" type="datetime1">
              <a:rPr lang="en-US" smtClean="0"/>
              <a:t>10/11/2023</a:t>
            </a:fld>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r>
              <a:rPr lang="en-US"/>
              <a:t>LRIDD.ORG</a:t>
            </a:r>
            <a:endParaRPr/>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4FAB73BC-B049-4115-A692-8D63A059BFB8}" type="slidenum">
              <a:rPr/>
              <a:t>‹#›</a:t>
            </a:fld>
            <a:endParaRPr/>
          </a:p>
        </p:txBody>
      </p:sp>
    </p:spTree>
    <p:extLst>
      <p:ext uri="{BB962C8B-B14F-4D97-AF65-F5344CB8AC3E}">
        <p14:creationId xmlns:p14="http://schemas.microsoft.com/office/powerpoint/2010/main" val="3877551537"/>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SzPct val="80000"/>
        <a:buFont typeface="Arial"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80000"/>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SzPct val="80000"/>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SzPct val="80000"/>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SzPct val="80000"/>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lis.virginia.gov/cgi-bin/legp604.exe?202+sum+HB5043" TargetMode="External"/><Relationship Id="rId2" Type="http://schemas.openxmlformats.org/officeDocument/2006/relationships/hyperlink" Target="https://lis.virginia.gov/cgi-bin/legp604.exe?201+ful+CHAP0170" TargetMode="External"/><Relationship Id="rId1" Type="http://schemas.openxmlformats.org/officeDocument/2006/relationships/slideLayout" Target="../slideLayouts/slideLayout2.xml"/><Relationship Id="rId5" Type="http://schemas.openxmlformats.org/officeDocument/2006/relationships/hyperlink" Target="https://lis.virginia.gov/cgi-bin/legp604.exe?201+ful+CHAP0395" TargetMode="External"/><Relationship Id="rId4" Type="http://schemas.openxmlformats.org/officeDocument/2006/relationships/hyperlink" Target="https://lis.virginia.gov/cgi-bin/legp604.exe?201+ful+CHAP1004"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picpedia.org/highway-signs/q/questions.html" TargetMode="External"/><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89A1EB5-223C-4EED-A61E-D261CA875030}"/>
              </a:ext>
            </a:extLst>
          </p:cNvPr>
          <p:cNvSpPr>
            <a:spLocks noGrp="1"/>
          </p:cNvSpPr>
          <p:nvPr>
            <p:ph type="title"/>
          </p:nvPr>
        </p:nvSpPr>
        <p:spPr/>
        <p:txBody>
          <a:bodyPr>
            <a:noAutofit/>
          </a:bodyPr>
          <a:lstStyle/>
          <a:p>
            <a:pPr algn="ctr"/>
            <a:r>
              <a:rPr lang="en-US" sz="4000" b="1" dirty="0">
                <a:solidFill>
                  <a:schemeClr val="bg1"/>
                </a:solidFill>
              </a:rPr>
              <a:t>Developmental Disabilities/Autism in the Criminal Legal System</a:t>
            </a:r>
            <a:br>
              <a:rPr lang="en-US" sz="3600" b="1" i="0" dirty="0">
                <a:solidFill>
                  <a:schemeClr val="bg1"/>
                </a:solidFill>
                <a:effectLst/>
              </a:rPr>
            </a:br>
            <a:endParaRPr lang="en-US" sz="3600" b="1" dirty="0">
              <a:solidFill>
                <a:schemeClr val="bg1"/>
              </a:solidFill>
            </a:endParaRPr>
          </a:p>
        </p:txBody>
      </p:sp>
      <p:sp>
        <p:nvSpPr>
          <p:cNvPr id="10" name="TextBox 9">
            <a:extLst>
              <a:ext uri="{FF2B5EF4-FFF2-40B4-BE49-F238E27FC236}">
                <a16:creationId xmlns:a16="http://schemas.microsoft.com/office/drawing/2014/main" id="{74A56D69-52DD-4691-A15A-335BD881C551}"/>
              </a:ext>
            </a:extLst>
          </p:cNvPr>
          <p:cNvSpPr txBox="1"/>
          <p:nvPr/>
        </p:nvSpPr>
        <p:spPr>
          <a:xfrm>
            <a:off x="2938848" y="5338356"/>
            <a:ext cx="6473183" cy="1692771"/>
          </a:xfrm>
          <a:prstGeom prst="rect">
            <a:avLst/>
          </a:prstGeom>
          <a:noFill/>
        </p:spPr>
        <p:txBody>
          <a:bodyPr wrap="none" rtlCol="0">
            <a:spAutoFit/>
          </a:bodyPr>
          <a:lstStyle/>
          <a:p>
            <a:pPr algn="ctr"/>
            <a:r>
              <a:rPr lang="en-US" sz="2400" b="1" dirty="0">
                <a:solidFill>
                  <a:schemeClr val="bg1"/>
                </a:solidFill>
              </a:rPr>
              <a:t>Presentation to the Autism Law Summit Oct 2023</a:t>
            </a:r>
          </a:p>
          <a:p>
            <a:pPr algn="ctr"/>
            <a:r>
              <a:rPr lang="en-US" sz="2000" b="0" i="0" dirty="0">
                <a:effectLst/>
                <a:latin typeface="Merriweather"/>
              </a:rPr>
              <a:t>Brian Kelmar,</a:t>
            </a:r>
          </a:p>
          <a:p>
            <a:pPr algn="ctr"/>
            <a:r>
              <a:rPr lang="en-US" sz="2000" b="0" i="0" dirty="0">
                <a:effectLst/>
                <a:latin typeface="Merriweather"/>
              </a:rPr>
              <a:t>Executive Director &amp; Co-Founder </a:t>
            </a:r>
          </a:p>
          <a:p>
            <a:pPr algn="ctr"/>
            <a:br>
              <a:rPr lang="en-US" sz="2000" dirty="0"/>
            </a:br>
            <a:endParaRPr lang="en-US" sz="2000" dirty="0"/>
          </a:p>
        </p:txBody>
      </p:sp>
      <p:sp>
        <p:nvSpPr>
          <p:cNvPr id="16" name="Slide Number Placeholder 15">
            <a:extLst>
              <a:ext uri="{FF2B5EF4-FFF2-40B4-BE49-F238E27FC236}">
                <a16:creationId xmlns:a16="http://schemas.microsoft.com/office/drawing/2014/main" id="{543C5A83-4967-42B9-A54E-A16C736D8B3E}"/>
              </a:ext>
            </a:extLst>
          </p:cNvPr>
          <p:cNvSpPr>
            <a:spLocks noGrp="1"/>
          </p:cNvSpPr>
          <p:nvPr>
            <p:ph type="sldNum" sz="quarter" idx="12"/>
          </p:nvPr>
        </p:nvSpPr>
        <p:spPr/>
        <p:txBody>
          <a:bodyPr/>
          <a:lstStyle/>
          <a:p>
            <a:endParaRPr lang="en-US" dirty="0"/>
          </a:p>
          <a:p>
            <a:fld id="{4FAB73BC-B049-4115-A692-8D63A059BFB8}" type="slidenum">
              <a:rPr lang="en-US" smtClean="0"/>
              <a:t>1</a:t>
            </a:fld>
            <a:endParaRPr lang="en-US" dirty="0"/>
          </a:p>
        </p:txBody>
      </p:sp>
      <p:sp>
        <p:nvSpPr>
          <p:cNvPr id="3" name="Footer Placeholder 2">
            <a:extLst>
              <a:ext uri="{FF2B5EF4-FFF2-40B4-BE49-F238E27FC236}">
                <a16:creationId xmlns:a16="http://schemas.microsoft.com/office/drawing/2014/main" id="{839F061A-44D5-4736-BF96-0A77CC505FE8}"/>
              </a:ext>
            </a:extLst>
          </p:cNvPr>
          <p:cNvSpPr>
            <a:spLocks noGrp="1"/>
          </p:cNvSpPr>
          <p:nvPr>
            <p:ph type="ftr" sz="quarter" idx="11"/>
          </p:nvPr>
        </p:nvSpPr>
        <p:spPr/>
        <p:txBody>
          <a:bodyPr/>
          <a:lstStyle/>
          <a:p>
            <a:r>
              <a:rPr lang="en-US" dirty="0"/>
              <a:t>Dthree.ORG</a:t>
            </a:r>
          </a:p>
        </p:txBody>
      </p:sp>
      <p:pic>
        <p:nvPicPr>
          <p:cNvPr id="2" name="Picture 1" descr="A blue and orange logo&#10;&#10;Description automatically generated">
            <a:extLst>
              <a:ext uri="{FF2B5EF4-FFF2-40B4-BE49-F238E27FC236}">
                <a16:creationId xmlns:a16="http://schemas.microsoft.com/office/drawing/2014/main" id="{9344FF02-BA7C-6BD0-3BA4-D22A13AC57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18171" y="1391380"/>
            <a:ext cx="5599356" cy="3691370"/>
          </a:xfrm>
          <a:prstGeom prst="rect">
            <a:avLst/>
          </a:prstGeom>
        </p:spPr>
      </p:pic>
      <p:sp>
        <p:nvSpPr>
          <p:cNvPr id="4" name="Rectangle 3">
            <a:extLst>
              <a:ext uri="{FF2B5EF4-FFF2-40B4-BE49-F238E27FC236}">
                <a16:creationId xmlns:a16="http://schemas.microsoft.com/office/drawing/2014/main" id="{317E050E-4D5B-6065-4E0D-3F05D585FB18}"/>
              </a:ext>
            </a:extLst>
          </p:cNvPr>
          <p:cNvSpPr/>
          <p:nvPr/>
        </p:nvSpPr>
        <p:spPr>
          <a:xfrm>
            <a:off x="2556034" y="4753353"/>
            <a:ext cx="7764624" cy="9144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i="1" dirty="0">
                <a:solidFill>
                  <a:srgbClr val="FF0000"/>
                </a:solidFill>
              </a:rPr>
              <a:t>Formerly know as Legal Reform for Intellectually and Developmentally Disabled (LRIDD) </a:t>
            </a:r>
          </a:p>
        </p:txBody>
      </p:sp>
    </p:spTree>
    <p:extLst>
      <p:ext uri="{BB962C8B-B14F-4D97-AF65-F5344CB8AC3E}">
        <p14:creationId xmlns:p14="http://schemas.microsoft.com/office/powerpoint/2010/main" val="4453906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Shape 193"/>
          <p:cNvSpPr txBox="1">
            <a:spLocks noGrp="1"/>
          </p:cNvSpPr>
          <p:nvPr>
            <p:ph type="title"/>
          </p:nvPr>
        </p:nvSpPr>
        <p:spPr>
          <a:xfrm>
            <a:off x="1059814" y="507626"/>
            <a:ext cx="9855835" cy="1336956"/>
          </a:xfrm>
          <a:prstGeom prst="rect">
            <a:avLst/>
          </a:prstGeom>
          <a:noFill/>
          <a:ln>
            <a:noFill/>
          </a:ln>
        </p:spPr>
        <p:txBody>
          <a:bodyPr vert="horz" lIns="91425" tIns="45700" rIns="91425" bIns="45700" rtlCol="0" anchor="b" anchorCtr="0">
            <a:noAutofit/>
          </a:bodyPr>
          <a:lstStyle/>
          <a:p>
            <a:pPr>
              <a:spcBef>
                <a:spcPts val="0"/>
              </a:spcBef>
              <a:buClr>
                <a:schemeClr val="accent1"/>
              </a:buClr>
              <a:buSzPct val="25000"/>
            </a:pPr>
            <a:r>
              <a:rPr lang="en-US" dirty="0">
                <a:solidFill>
                  <a:schemeClr val="bg1"/>
                </a:solidFill>
                <a:ea typeface="Source Sans Pro"/>
                <a:cs typeface="Source Sans Pro"/>
                <a:sym typeface="Source Sans Pro"/>
              </a:rPr>
              <a:t>Developmental disabilities protected under the ADA</a:t>
            </a:r>
            <a:br>
              <a:rPr lang="en-US" sz="1200" dirty="0">
                <a:solidFill>
                  <a:schemeClr val="accent1"/>
                </a:solidFill>
                <a:ea typeface="Source Sans Pro"/>
                <a:cs typeface="Source Sans Pro"/>
                <a:sym typeface="Source Sans Pro"/>
              </a:rPr>
            </a:br>
            <a:r>
              <a:rPr lang="en-US" sz="1100" i="1" dirty="0">
                <a:solidFill>
                  <a:schemeClr val="bg1"/>
                </a:solidFill>
                <a:ea typeface="Source Sans Pro"/>
                <a:cs typeface="Source Sans Pro"/>
                <a:sym typeface="Source Sans Pro"/>
              </a:rPr>
              <a:t>Title II of the Americans with Disabilities Act, 42 USC 12131-12134, and its implementing regulations at 28 CFR</a:t>
            </a:r>
          </a:p>
        </p:txBody>
      </p:sp>
      <p:sp>
        <p:nvSpPr>
          <p:cNvPr id="194" name="Shape 194"/>
          <p:cNvSpPr txBox="1">
            <a:spLocks noGrp="1"/>
          </p:cNvSpPr>
          <p:nvPr>
            <p:ph type="body" idx="1"/>
          </p:nvPr>
        </p:nvSpPr>
        <p:spPr>
          <a:xfrm>
            <a:off x="1416050" y="2195512"/>
            <a:ext cx="8042276" cy="4343400"/>
          </a:xfrm>
          <a:prstGeom prst="rect">
            <a:avLst/>
          </a:prstGeom>
          <a:noFill/>
          <a:ln>
            <a:noFill/>
          </a:ln>
        </p:spPr>
        <p:txBody>
          <a:bodyPr vert="horz" lIns="91425" tIns="45700" rIns="91425" bIns="45700" rtlCol="0" anchor="t" anchorCtr="0">
            <a:noAutofit/>
          </a:bodyPr>
          <a:lstStyle/>
          <a:p>
            <a:pPr>
              <a:lnSpc>
                <a:spcPct val="80000"/>
              </a:lnSpc>
              <a:spcBef>
                <a:spcPts val="0"/>
              </a:spcBef>
              <a:buClr>
                <a:schemeClr val="bg1"/>
              </a:buClr>
              <a:buSzPct val="111000"/>
            </a:pPr>
            <a:r>
              <a:rPr lang="en-US" sz="2000" dirty="0">
                <a:solidFill>
                  <a:schemeClr val="bg1"/>
                </a:solidFill>
                <a:latin typeface="Source Sans Pro"/>
                <a:ea typeface="Source Sans Pro"/>
                <a:cs typeface="Source Sans Pro"/>
                <a:sym typeface="Source Sans Pro"/>
              </a:rPr>
              <a:t>Title II of ADA prohibits discrimination by state and local governments and impacts virtually everything in the criminal Justice system</a:t>
            </a:r>
          </a:p>
          <a:p>
            <a:pPr>
              <a:lnSpc>
                <a:spcPct val="80000"/>
              </a:lnSpc>
              <a:spcBef>
                <a:spcPts val="2000"/>
              </a:spcBef>
              <a:buClr>
                <a:schemeClr val="bg1"/>
              </a:buClr>
              <a:buSzPct val="111000"/>
            </a:pPr>
            <a:r>
              <a:rPr lang="en-US" sz="2000" dirty="0">
                <a:solidFill>
                  <a:schemeClr val="bg1"/>
                </a:solidFill>
                <a:latin typeface="Source Sans Pro"/>
                <a:ea typeface="Source Sans Pro"/>
                <a:cs typeface="Source Sans Pro"/>
                <a:sym typeface="Source Sans Pro"/>
              </a:rPr>
              <a:t>ADA urges officers to identify disability and respond appropriately</a:t>
            </a:r>
          </a:p>
          <a:p>
            <a:pPr>
              <a:lnSpc>
                <a:spcPct val="80000"/>
              </a:lnSpc>
              <a:spcBef>
                <a:spcPts val="2000"/>
              </a:spcBef>
              <a:buClr>
                <a:schemeClr val="bg1"/>
              </a:buClr>
              <a:buSzPct val="111000"/>
            </a:pPr>
            <a:r>
              <a:rPr lang="en-US" sz="2000" dirty="0">
                <a:solidFill>
                  <a:schemeClr val="bg1"/>
                </a:solidFill>
                <a:latin typeface="Source Sans Pro"/>
                <a:ea typeface="Source Sans Pro"/>
                <a:cs typeface="Source Sans Pro"/>
                <a:sym typeface="Source Sans Pro"/>
              </a:rPr>
              <a:t>“Developed non-discriminatory eligibility criteria for diversion programs such as community services, specialty courts, or probation programs. ” </a:t>
            </a:r>
          </a:p>
          <a:p>
            <a:pPr>
              <a:lnSpc>
                <a:spcPct val="80000"/>
              </a:lnSpc>
              <a:spcBef>
                <a:spcPts val="2000"/>
              </a:spcBef>
              <a:buClr>
                <a:schemeClr val="bg1"/>
              </a:buClr>
              <a:buSzPct val="111000"/>
            </a:pPr>
            <a:r>
              <a:rPr lang="en-US" sz="2000" dirty="0">
                <a:solidFill>
                  <a:schemeClr val="bg1"/>
                </a:solidFill>
                <a:latin typeface="Source Sans Pro"/>
                <a:ea typeface="Source Sans Pro"/>
                <a:cs typeface="Source Sans Pro"/>
                <a:sym typeface="Source Sans Pro"/>
              </a:rPr>
              <a:t>“Developed non-discriminatory eligibility criteria for early release, parole, or other re-entry programs” </a:t>
            </a:r>
          </a:p>
          <a:p>
            <a:pPr>
              <a:lnSpc>
                <a:spcPct val="80000"/>
              </a:lnSpc>
              <a:spcBef>
                <a:spcPts val="2000"/>
              </a:spcBef>
              <a:buClr>
                <a:schemeClr val="bg1"/>
              </a:buClr>
              <a:buSzPct val="111000"/>
            </a:pPr>
            <a:r>
              <a:rPr lang="en-US" sz="2000" dirty="0">
                <a:solidFill>
                  <a:schemeClr val="bg1"/>
                </a:solidFill>
                <a:latin typeface="Source Sans Pro"/>
                <a:ea typeface="Source Sans Pro"/>
                <a:cs typeface="Source Sans Pro"/>
                <a:sym typeface="Source Sans Pro"/>
              </a:rPr>
              <a:t>Avoid discriminatory impact;  treating the disabled the same as others may also be discriminatory.</a:t>
            </a:r>
          </a:p>
          <a:p>
            <a:pPr marL="349250" indent="-349250">
              <a:lnSpc>
                <a:spcPct val="80000"/>
              </a:lnSpc>
              <a:spcBef>
                <a:spcPts val="2000"/>
              </a:spcBef>
              <a:buClr>
                <a:srgbClr val="6DB7D7"/>
              </a:buClr>
              <a:buSzPct val="111000"/>
              <a:buNone/>
            </a:pPr>
            <a:endParaRPr sz="2220" dirty="0">
              <a:solidFill>
                <a:srgbClr val="595959"/>
              </a:solidFill>
              <a:latin typeface="Source Sans Pro"/>
              <a:ea typeface="Source Sans Pro"/>
              <a:cs typeface="Source Sans Pro"/>
              <a:sym typeface="Source Sans Pro"/>
            </a:endParaRPr>
          </a:p>
        </p:txBody>
      </p:sp>
      <p:sp>
        <p:nvSpPr>
          <p:cNvPr id="5" name="Slide Number Placeholder 4">
            <a:extLst>
              <a:ext uri="{FF2B5EF4-FFF2-40B4-BE49-F238E27FC236}">
                <a16:creationId xmlns:a16="http://schemas.microsoft.com/office/drawing/2014/main" id="{FCD2F4F2-436C-F233-C1B2-2D489F9D4C1F}"/>
              </a:ext>
            </a:extLst>
          </p:cNvPr>
          <p:cNvSpPr>
            <a:spLocks noGrp="1"/>
          </p:cNvSpPr>
          <p:nvPr>
            <p:ph type="sldNum" sz="quarter" idx="12"/>
          </p:nvPr>
        </p:nvSpPr>
        <p:spPr/>
        <p:txBody>
          <a:bodyPr/>
          <a:lstStyle/>
          <a:p>
            <a:fld id="{4FAB73BC-B049-4115-A692-8D63A059BFB8}" type="slidenum">
              <a:rPr lang="en-US" smtClean="0"/>
              <a:t>10</a:t>
            </a:fld>
            <a:endParaRPr lang="en-US"/>
          </a:p>
        </p:txBody>
      </p:sp>
      <p:sp>
        <p:nvSpPr>
          <p:cNvPr id="2" name="Footer Placeholder 4">
            <a:extLst>
              <a:ext uri="{FF2B5EF4-FFF2-40B4-BE49-F238E27FC236}">
                <a16:creationId xmlns:a16="http://schemas.microsoft.com/office/drawing/2014/main" id="{631D2771-37A5-CF98-339B-0AE54B46F78C}"/>
              </a:ext>
            </a:extLst>
          </p:cNvPr>
          <p:cNvSpPr>
            <a:spLocks noGrp="1"/>
          </p:cNvSpPr>
          <p:nvPr>
            <p:ph type="ftr" sz="quarter" idx="11"/>
          </p:nvPr>
        </p:nvSpPr>
        <p:spPr>
          <a:xfrm>
            <a:off x="4038600" y="6356350"/>
            <a:ext cx="4114800" cy="365125"/>
          </a:xfrm>
        </p:spPr>
        <p:txBody>
          <a:bodyPr/>
          <a:lstStyle/>
          <a:p>
            <a:r>
              <a:rPr lang="en-US" dirty="0"/>
              <a:t>Dthree.ORG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11C28-5F5F-4EAC-BAFA-C2DCC7A6DA21}"/>
              </a:ext>
            </a:extLst>
          </p:cNvPr>
          <p:cNvSpPr>
            <a:spLocks noGrp="1"/>
          </p:cNvSpPr>
          <p:nvPr>
            <p:ph type="title"/>
          </p:nvPr>
        </p:nvSpPr>
        <p:spPr/>
        <p:txBody>
          <a:bodyPr/>
          <a:lstStyle/>
          <a:p>
            <a:r>
              <a:rPr lang="en-US" dirty="0">
                <a:solidFill>
                  <a:schemeClr val="bg1"/>
                </a:solidFill>
              </a:rPr>
              <a:t>LRIDD affiliated legislation FOR CHANGE</a:t>
            </a:r>
          </a:p>
        </p:txBody>
      </p:sp>
      <p:sp>
        <p:nvSpPr>
          <p:cNvPr id="3" name="Content Placeholder 2">
            <a:extLst>
              <a:ext uri="{FF2B5EF4-FFF2-40B4-BE49-F238E27FC236}">
                <a16:creationId xmlns:a16="http://schemas.microsoft.com/office/drawing/2014/main" id="{AAFD2EE9-2882-467E-9338-4F10155B0519}"/>
              </a:ext>
            </a:extLst>
          </p:cNvPr>
          <p:cNvSpPr>
            <a:spLocks noGrp="1"/>
          </p:cNvSpPr>
          <p:nvPr>
            <p:ph idx="1"/>
          </p:nvPr>
        </p:nvSpPr>
        <p:spPr>
          <a:xfrm>
            <a:off x="384313" y="1371525"/>
            <a:ext cx="11170146" cy="5304622"/>
          </a:xfrm>
        </p:spPr>
        <p:txBody>
          <a:bodyPr>
            <a:normAutofit fontScale="85000" lnSpcReduction="20000"/>
          </a:bodyPr>
          <a:lstStyle/>
          <a:p>
            <a:pPr marL="457200" lvl="1" indent="0">
              <a:spcAft>
                <a:spcPts val="1200"/>
              </a:spcAft>
              <a:buSzPts val="1000"/>
              <a:buNone/>
              <a:tabLst>
                <a:tab pos="1371600" algn="l"/>
              </a:tabLst>
            </a:pPr>
            <a:r>
              <a:rPr lang="en-US" sz="1900" u="sng" dirty="0">
                <a:solidFill>
                  <a:schemeClr val="bg2"/>
                </a:solidFill>
                <a:effectLst/>
                <a:latin typeface="Arial" panose="020B0604020202020204" pitchFamily="34" charset="0"/>
                <a:ea typeface="Times New Roman" panose="02020603050405020304" pitchFamily="18" charset="0"/>
                <a:cs typeface="Arial" panose="020B0604020202020204" pitchFamily="34" charset="0"/>
              </a:rPr>
              <a:t>Prevention:</a:t>
            </a:r>
          </a:p>
          <a:p>
            <a:pPr lvl="2">
              <a:spcAft>
                <a:spcPts val="1200"/>
              </a:spcAft>
              <a:buSzPts val="1000"/>
              <a:buFont typeface="Wingdings" panose="05000000000000000000" pitchFamily="2" charset="2"/>
              <a:buChar char=""/>
              <a:tabLst>
                <a:tab pos="1371600" algn="l"/>
              </a:tabLst>
            </a:pPr>
            <a:r>
              <a:rPr lang="en-US" sz="1700" dirty="0">
                <a:solidFill>
                  <a:schemeClr val="bg2"/>
                </a:solidFill>
                <a:effectLst/>
                <a:latin typeface="Arial" panose="020B0604020202020204" pitchFamily="34" charset="0"/>
                <a:ea typeface="Times New Roman" panose="02020603050405020304" pitchFamily="18" charset="0"/>
                <a:cs typeface="Arial" panose="020B0604020202020204" pitchFamily="34" charset="0"/>
              </a:rPr>
              <a:t>SB 186/ HB 134 </a:t>
            </a:r>
            <a:r>
              <a:rPr lang="en-US" sz="1700" u="sng" dirty="0">
                <a:solidFill>
                  <a:srgbClr val="FF0000"/>
                </a:solidFill>
                <a:effectLst/>
                <a:latin typeface="Arial" panose="020B0604020202020204" pitchFamily="34" charset="0"/>
                <a:ea typeface="Times New Roman" panose="02020603050405020304" pitchFamily="18" charset="0"/>
                <a:cs typeface="Arial" panose="020B0604020202020204" pitchFamily="34" charset="0"/>
                <a:hlinkClick r:id="rId2">
                  <a:extLst>
                    <a:ext uri="{A12FA001-AC4F-418D-AE19-62706E023703}">
                      <ahyp:hlinkClr xmlns:ahyp="http://schemas.microsoft.com/office/drawing/2018/hyperlinkcolor" val="tx"/>
                    </a:ext>
                  </a:extLst>
                </a:hlinkClick>
              </a:rPr>
              <a:t>https://lis.virginia.gov/cgi-bin/legp604.exe?201+ful+CHAP0170</a:t>
            </a:r>
            <a:r>
              <a:rPr lang="en-US" sz="17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endParaRPr lang="en-US" sz="13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endParaRPr>
          </a:p>
          <a:p>
            <a:pPr lvl="3">
              <a:spcAft>
                <a:spcPts val="600"/>
              </a:spcAft>
              <a:buSzPts val="1000"/>
              <a:buFont typeface="Wingdings" panose="05000000000000000000" pitchFamily="2" charset="2"/>
              <a:buChar char=""/>
              <a:tabLst>
                <a:tab pos="1371600" algn="l"/>
              </a:tabLst>
            </a:pPr>
            <a:r>
              <a:rPr lang="en-US" sz="16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Sexual health education as part of their Individual learning plans ( IEP’s) K-12 at developmentally age-appropriate </a:t>
            </a:r>
          </a:p>
          <a:p>
            <a:pPr lvl="3">
              <a:spcAft>
                <a:spcPts val="600"/>
              </a:spcAft>
              <a:buSzPts val="1000"/>
              <a:buFont typeface="Wingdings" panose="05000000000000000000" pitchFamily="2" charset="2"/>
              <a:buChar char=""/>
              <a:tabLst>
                <a:tab pos="1371600" algn="l"/>
              </a:tabLst>
            </a:pPr>
            <a:r>
              <a:rPr lang="en-US" sz="16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Education to prevent future children getting caught up in the criminal justice system </a:t>
            </a:r>
            <a:endParaRPr lang="en-US" sz="16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457200" lvl="1" indent="0">
              <a:spcAft>
                <a:spcPts val="1200"/>
              </a:spcAft>
              <a:buSzPts val="1000"/>
              <a:buNone/>
              <a:tabLst>
                <a:tab pos="1371600" algn="l"/>
              </a:tabLst>
            </a:pPr>
            <a:r>
              <a:rPr lang="en-US" sz="1900" u="sng" dirty="0">
                <a:solidFill>
                  <a:schemeClr val="bg2"/>
                </a:solidFill>
                <a:latin typeface="Arial" panose="020B0604020202020204" pitchFamily="34" charset="0"/>
                <a:cs typeface="Arial" panose="020B0604020202020204" pitchFamily="34" charset="0"/>
              </a:rPr>
              <a:t>Intervention:</a:t>
            </a:r>
          </a:p>
          <a:p>
            <a:pPr lvl="2">
              <a:spcAft>
                <a:spcPts val="1200"/>
              </a:spcAft>
              <a:buSzPts val="1000"/>
              <a:buFont typeface="Wingdings" panose="05000000000000000000" pitchFamily="2" charset="2"/>
              <a:buChar char=""/>
              <a:tabLst>
                <a:tab pos="1371600" algn="l"/>
              </a:tabLst>
            </a:pPr>
            <a:r>
              <a:rPr lang="en-US" sz="1600" dirty="0">
                <a:solidFill>
                  <a:schemeClr val="bg2"/>
                </a:solidFill>
                <a:latin typeface="Arial" panose="020B0604020202020204" pitchFamily="34" charset="0"/>
                <a:cs typeface="Arial" panose="020B0604020202020204" pitchFamily="34" charset="0"/>
              </a:rPr>
              <a:t>HB 5043 </a:t>
            </a:r>
            <a:r>
              <a:rPr lang="en-US" sz="1600" dirty="0">
                <a:solidFill>
                  <a:srgbClr val="FF0000"/>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https://lis.virginia.gov/cgi-bin/legp604.exe?202+sum+HB5043</a:t>
            </a:r>
            <a:r>
              <a:rPr lang="en-US" sz="1600" dirty="0">
                <a:solidFill>
                  <a:srgbClr val="FF0000"/>
                </a:solidFill>
                <a:latin typeface="Arial" panose="020B0604020202020204" pitchFamily="34" charset="0"/>
                <a:cs typeface="Arial" panose="020B0604020202020204" pitchFamily="34" charset="0"/>
              </a:rPr>
              <a:t> </a:t>
            </a:r>
            <a:r>
              <a:rPr lang="en-US" sz="1600" dirty="0">
                <a:solidFill>
                  <a:schemeClr val="bg1"/>
                </a:solidFill>
                <a:latin typeface="Arial" panose="020B0604020202020204" pitchFamily="34" charset="0"/>
                <a:cs typeface="Arial" panose="020B0604020202020204" pitchFamily="34" charset="0"/>
              </a:rPr>
              <a:t>SB5038</a:t>
            </a:r>
            <a:r>
              <a:rPr lang="en-US" sz="1600" dirty="0">
                <a:solidFill>
                  <a:srgbClr val="333333"/>
                </a:solidFill>
                <a:latin typeface="Arial" panose="020B0604020202020204" pitchFamily="34" charset="0"/>
                <a:cs typeface="Arial" panose="020B0604020202020204" pitchFamily="34" charset="0"/>
              </a:rPr>
              <a:t>  </a:t>
            </a:r>
          </a:p>
          <a:p>
            <a:pPr lvl="3">
              <a:spcAft>
                <a:spcPts val="1200"/>
              </a:spcAft>
              <a:buSzPts val="1000"/>
              <a:buFont typeface="Wingdings" panose="05000000000000000000" pitchFamily="2" charset="2"/>
              <a:buChar char=""/>
              <a:tabLst>
                <a:tab pos="1371600" algn="l"/>
              </a:tabLst>
            </a:pPr>
            <a:r>
              <a:rPr lang="en-US" sz="1600" dirty="0">
                <a:solidFill>
                  <a:schemeClr val="bg1"/>
                </a:solidFill>
                <a:latin typeface="Arial" panose="020B0604020202020204" pitchFamily="34" charset="0"/>
                <a:cs typeface="Arial" panose="020B0604020202020204" pitchFamily="34" charset="0"/>
              </a:rPr>
              <a:t>Mental health awareness response and community understanding services (Marcus) alert system.  Diffuse the situation</a:t>
            </a:r>
          </a:p>
          <a:p>
            <a:pPr lvl="2">
              <a:spcAft>
                <a:spcPts val="1200"/>
              </a:spcAft>
              <a:buSzPts val="1000"/>
              <a:buFont typeface="Wingdings" panose="05000000000000000000" pitchFamily="2" charset="2"/>
              <a:buChar char=""/>
              <a:tabLst>
                <a:tab pos="1371600" algn="l"/>
              </a:tabLst>
            </a:pPr>
            <a:r>
              <a:rPr lang="en-US" sz="1600" dirty="0">
                <a:solidFill>
                  <a:schemeClr val="bg1"/>
                </a:solidFill>
                <a:latin typeface="Arial" panose="020B0604020202020204" pitchFamily="34" charset="0"/>
                <a:cs typeface="Arial" panose="020B0604020202020204" pitchFamily="34" charset="0"/>
              </a:rPr>
              <a:t>SB. 1315  </a:t>
            </a:r>
            <a:r>
              <a:rPr lang="en-US" sz="1600" u="sng" dirty="0">
                <a:solidFill>
                  <a:srgbClr val="FF0000"/>
                </a:solidFill>
                <a:latin typeface="Arial" panose="020B0604020202020204" pitchFamily="34" charset="0"/>
                <a:cs typeface="Arial" panose="020B0604020202020204" pitchFamily="34" charset="0"/>
              </a:rPr>
              <a:t>https://lisvirginia.gov/cgi-bin/legp604.exe?211+sum+SB1315</a:t>
            </a:r>
          </a:p>
          <a:p>
            <a:pPr lvl="3">
              <a:spcAft>
                <a:spcPts val="1200"/>
              </a:spcAft>
              <a:buSzPts val="1000"/>
              <a:buFont typeface="Wingdings" panose="05000000000000000000" pitchFamily="2" charset="2"/>
              <a:buChar char=""/>
              <a:tabLst>
                <a:tab pos="1371600" algn="l"/>
              </a:tabLst>
            </a:pPr>
            <a:r>
              <a:rPr lang="en-US" sz="1600" dirty="0">
                <a:solidFill>
                  <a:schemeClr val="bg1"/>
                </a:solidFill>
                <a:latin typeface="Arial" panose="020B0604020202020204" pitchFamily="34" charset="0"/>
                <a:cs typeface="Arial" panose="020B0604020202020204" pitchFamily="34" charset="0"/>
              </a:rPr>
              <a:t> Developmental Disabilities to be to taken into account  throughout legal system.  </a:t>
            </a:r>
          </a:p>
          <a:p>
            <a:pPr lvl="3">
              <a:spcAft>
                <a:spcPts val="1200"/>
              </a:spcAft>
              <a:buSzPts val="1000"/>
              <a:buFont typeface="Wingdings" panose="05000000000000000000" pitchFamily="2" charset="2"/>
              <a:buChar char=""/>
              <a:tabLst>
                <a:tab pos="1371600" algn="l"/>
              </a:tabLst>
            </a:pPr>
            <a:r>
              <a:rPr lang="en-US" sz="1600" dirty="0" err="1">
                <a:solidFill>
                  <a:schemeClr val="bg1"/>
                </a:solidFill>
                <a:latin typeface="Arial" panose="020B0604020202020204" pitchFamily="34" charset="0"/>
                <a:cs typeface="Arial" panose="020B0604020202020204" pitchFamily="34" charset="0"/>
              </a:rPr>
              <a:t>Mens</a:t>
            </a:r>
            <a:r>
              <a:rPr lang="en-US" sz="1600" dirty="0">
                <a:solidFill>
                  <a:schemeClr val="bg1"/>
                </a:solidFill>
                <a:latin typeface="Arial" panose="020B0604020202020204" pitchFamily="34" charset="0"/>
                <a:cs typeface="Arial" panose="020B0604020202020204" pitchFamily="34" charset="0"/>
              </a:rPr>
              <a:t> res </a:t>
            </a:r>
          </a:p>
          <a:p>
            <a:pPr lvl="1">
              <a:spcAft>
                <a:spcPts val="1200"/>
              </a:spcAft>
              <a:buSzPts val="1000"/>
              <a:buFont typeface="Wingdings" panose="05000000000000000000" pitchFamily="2" charset="2"/>
              <a:buChar char=""/>
              <a:tabLst>
                <a:tab pos="1371600" algn="l"/>
              </a:tabLst>
            </a:pPr>
            <a:r>
              <a:rPr lang="en-US" sz="1900" u="sng" dirty="0">
                <a:solidFill>
                  <a:schemeClr val="bg2"/>
                </a:solidFill>
                <a:effectLst/>
                <a:latin typeface="Arial" panose="020B0604020202020204" pitchFamily="34" charset="0"/>
                <a:ea typeface="Times New Roman" panose="02020603050405020304" pitchFamily="18" charset="0"/>
                <a:cs typeface="Arial" panose="020B0604020202020204" pitchFamily="34" charset="0"/>
              </a:rPr>
              <a:t>Diversion for those “who fell through the cracks”</a:t>
            </a:r>
          </a:p>
          <a:p>
            <a:pPr lvl="2">
              <a:spcAft>
                <a:spcPts val="1200"/>
              </a:spcAft>
              <a:buSzPts val="1000"/>
              <a:buFont typeface="Wingdings" panose="05000000000000000000" pitchFamily="2" charset="2"/>
              <a:buChar char=""/>
              <a:tabLst>
                <a:tab pos="1371600" algn="l"/>
              </a:tabLst>
            </a:pPr>
            <a:r>
              <a:rPr lang="en-US" sz="1600" dirty="0">
                <a:solidFill>
                  <a:schemeClr val="bg2"/>
                </a:solidFill>
                <a:effectLst/>
                <a:latin typeface="Arial" panose="020B0604020202020204" pitchFamily="34" charset="0"/>
                <a:ea typeface="Times New Roman" panose="02020603050405020304" pitchFamily="18" charset="0"/>
                <a:cs typeface="Arial" panose="020B0604020202020204" pitchFamily="34" charset="0"/>
              </a:rPr>
              <a:t>SB 133  </a:t>
            </a:r>
            <a:r>
              <a:rPr lang="en-US" sz="1600" u="sng" dirty="0">
                <a:solidFill>
                  <a:srgbClr val="FF0000"/>
                </a:solidFill>
                <a:effectLst/>
                <a:latin typeface="Arial" panose="020B0604020202020204" pitchFamily="34" charset="0"/>
                <a:ea typeface="Times New Roman" panose="02020603050405020304" pitchFamily="18" charset="0"/>
                <a:cs typeface="Arial" panose="020B0604020202020204" pitchFamily="34" charset="0"/>
                <a:hlinkClick r:id="rId4">
                  <a:extLst>
                    <a:ext uri="{A12FA001-AC4F-418D-AE19-62706E023703}">
                      <ahyp:hlinkClr xmlns:ahyp="http://schemas.microsoft.com/office/drawing/2018/hyperlinkcolor" val="tx"/>
                    </a:ext>
                  </a:extLst>
                </a:hlinkClick>
              </a:rPr>
              <a:t>https://lis.virginia.gov/cgi-bin/legp604.exe?201+ful+CHAP1004</a:t>
            </a:r>
            <a:r>
              <a:rPr lang="en-US" sz="1600"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p>
          <a:p>
            <a:pPr lvl="3">
              <a:spcAft>
                <a:spcPts val="1200"/>
              </a:spcAft>
              <a:buSzPts val="1000"/>
              <a:buFont typeface="Wingdings" panose="05000000000000000000" pitchFamily="2" charset="2"/>
              <a:buChar char=""/>
              <a:tabLst>
                <a:tab pos="1371600" algn="l"/>
              </a:tabLst>
            </a:pPr>
            <a:r>
              <a:rPr lang="en-US" sz="16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Codifies Judge’s discretion for diversion in Autism/ I/DD cases </a:t>
            </a:r>
          </a:p>
          <a:p>
            <a:pPr lvl="2"/>
            <a:r>
              <a:rPr lang="en-US" sz="1600" dirty="0">
                <a:solidFill>
                  <a:schemeClr val="bg2"/>
                </a:solidFill>
                <a:latin typeface="Arial" panose="020B0604020202020204" pitchFamily="34" charset="0"/>
                <a:ea typeface="Times New Roman" panose="02020603050405020304" pitchFamily="18" charset="0"/>
                <a:cs typeface="Arial" panose="020B0604020202020204" pitchFamily="34" charset="0"/>
              </a:rPr>
              <a:t>HB 659. </a:t>
            </a:r>
            <a:r>
              <a:rPr lang="en-US" sz="1600" u="sng" dirty="0">
                <a:solidFill>
                  <a:srgbClr val="FF0000"/>
                </a:solidFill>
                <a:latin typeface="Arial" panose="020B0604020202020204" pitchFamily="34" charset="0"/>
                <a:ea typeface="Times New Roman" panose="02020603050405020304" pitchFamily="18" charset="0"/>
                <a:cs typeface="Arial" panose="020B0604020202020204" pitchFamily="34" charset="0"/>
                <a:hlinkClick r:id="rId5">
                  <a:extLst>
                    <a:ext uri="{A12FA001-AC4F-418D-AE19-62706E023703}">
                      <ahyp:hlinkClr xmlns:ahyp="http://schemas.microsoft.com/office/drawing/2018/hyperlinkcolor" val="tx"/>
                    </a:ext>
                  </a:extLst>
                </a:hlinkClick>
              </a:rPr>
              <a:t>https://lis.virginia.gov/cgi-bin/legp604.exe?201+ful+CHAP0395</a:t>
            </a:r>
            <a:r>
              <a:rPr lang="en-US" sz="1600"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p>
          <a:p>
            <a:pPr lvl="3">
              <a:spcAft>
                <a:spcPts val="1200"/>
              </a:spcAft>
              <a:buSzPts val="1000"/>
              <a:buFont typeface="Wingdings" panose="05000000000000000000" pitchFamily="2" charset="2"/>
              <a:buChar char=""/>
              <a:tabLst>
                <a:tab pos="1371600" algn="l"/>
              </a:tabLst>
            </a:pPr>
            <a:r>
              <a:rPr lang="en-US" sz="1600" dirty="0">
                <a:solidFill>
                  <a:schemeClr val="bg1"/>
                </a:solidFill>
                <a:latin typeface="Arial" panose="020B0604020202020204" pitchFamily="34" charset="0"/>
                <a:ea typeface="Times New Roman" panose="02020603050405020304" pitchFamily="18" charset="0"/>
                <a:cs typeface="Arial" panose="020B0604020202020204" pitchFamily="34" charset="0"/>
              </a:rPr>
              <a:t>Revising policies concerning people with Intellectual and developmental disabilities in the prison systems</a:t>
            </a:r>
            <a:r>
              <a:rPr lang="en-US"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endParaRPr lang="en-US" sz="1600"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0" indent="0">
              <a:spcAft>
                <a:spcPts val="1200"/>
              </a:spcAft>
              <a:buSzPts val="1000"/>
              <a:buNone/>
              <a:tabLst>
                <a:tab pos="1371600" algn="l"/>
              </a:tabLst>
            </a:pPr>
            <a:endParaRPr lang="en-US" sz="32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79223961-57B7-473A-A80E-C94FC46169D4}"/>
              </a:ext>
            </a:extLst>
          </p:cNvPr>
          <p:cNvSpPr>
            <a:spLocks noGrp="1"/>
          </p:cNvSpPr>
          <p:nvPr>
            <p:ph type="sldNum" sz="quarter" idx="12"/>
          </p:nvPr>
        </p:nvSpPr>
        <p:spPr/>
        <p:txBody>
          <a:bodyPr/>
          <a:lstStyle/>
          <a:p>
            <a:fld id="{4FAB73BC-B049-4115-A692-8D63A059BFB8}" type="slidenum">
              <a:rPr lang="en-US" smtClean="0"/>
              <a:t>11</a:t>
            </a:fld>
            <a:endParaRPr lang="en-US"/>
          </a:p>
        </p:txBody>
      </p:sp>
      <p:sp>
        <p:nvSpPr>
          <p:cNvPr id="5" name="Footer Placeholder 4">
            <a:extLst>
              <a:ext uri="{FF2B5EF4-FFF2-40B4-BE49-F238E27FC236}">
                <a16:creationId xmlns:a16="http://schemas.microsoft.com/office/drawing/2014/main" id="{0A7249FE-543F-4A5F-BC0E-A43CDA62ECE0}"/>
              </a:ext>
            </a:extLst>
          </p:cNvPr>
          <p:cNvSpPr>
            <a:spLocks noGrp="1"/>
          </p:cNvSpPr>
          <p:nvPr>
            <p:ph type="ftr" sz="quarter" idx="11"/>
          </p:nvPr>
        </p:nvSpPr>
        <p:spPr/>
        <p:txBody>
          <a:bodyPr/>
          <a:lstStyle/>
          <a:p>
            <a:r>
              <a:rPr lang="en-US"/>
              <a:t>LRIDD.ORG</a:t>
            </a:r>
          </a:p>
        </p:txBody>
      </p:sp>
    </p:spTree>
    <p:extLst>
      <p:ext uri="{BB962C8B-B14F-4D97-AF65-F5344CB8AC3E}">
        <p14:creationId xmlns:p14="http://schemas.microsoft.com/office/powerpoint/2010/main" val="32226876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picture containing text, sky, outdoor, sign">
            <a:extLst>
              <a:ext uri="{FF2B5EF4-FFF2-40B4-BE49-F238E27FC236}">
                <a16:creationId xmlns:a16="http://schemas.microsoft.com/office/drawing/2014/main" id="{B26C2DBC-5300-F57A-0766-9D059E7F9BA3}"/>
              </a:ext>
            </a:extLst>
          </p:cNvPr>
          <p:cNvPicPr>
            <a:picLocks noGrp="1" noChangeAspect="1"/>
          </p:cNvPicPr>
          <p:nvPr>
            <p:ph idx="1"/>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05887" y="230833"/>
            <a:ext cx="3748009" cy="2495550"/>
          </a:xfrm>
        </p:spPr>
      </p:pic>
      <p:sp>
        <p:nvSpPr>
          <p:cNvPr id="5" name="Slide Number Placeholder 4">
            <a:extLst>
              <a:ext uri="{FF2B5EF4-FFF2-40B4-BE49-F238E27FC236}">
                <a16:creationId xmlns:a16="http://schemas.microsoft.com/office/drawing/2014/main" id="{87ECF531-09AA-1E3B-8B3D-7D783E008C2D}"/>
              </a:ext>
            </a:extLst>
          </p:cNvPr>
          <p:cNvSpPr>
            <a:spLocks noGrp="1"/>
          </p:cNvSpPr>
          <p:nvPr>
            <p:ph type="sldNum" sz="quarter" idx="12"/>
          </p:nvPr>
        </p:nvSpPr>
        <p:spPr/>
        <p:txBody>
          <a:bodyPr/>
          <a:lstStyle/>
          <a:p>
            <a:fld id="{4FAB73BC-B049-4115-A692-8D63A059BFB8}" type="slidenum">
              <a:rPr lang="en-US" smtClean="0"/>
              <a:t>12</a:t>
            </a:fld>
            <a:endParaRPr lang="en-US"/>
          </a:p>
        </p:txBody>
      </p:sp>
      <p:sp>
        <p:nvSpPr>
          <p:cNvPr id="11" name="TextBox 10">
            <a:extLst>
              <a:ext uri="{FF2B5EF4-FFF2-40B4-BE49-F238E27FC236}">
                <a16:creationId xmlns:a16="http://schemas.microsoft.com/office/drawing/2014/main" id="{7E77C308-3048-D87E-6A2E-382718DB35C2}"/>
              </a:ext>
            </a:extLst>
          </p:cNvPr>
          <p:cNvSpPr txBox="1"/>
          <p:nvPr/>
        </p:nvSpPr>
        <p:spPr>
          <a:xfrm>
            <a:off x="3943349" y="3429000"/>
            <a:ext cx="4829175" cy="1754326"/>
          </a:xfrm>
          <a:prstGeom prst="rect">
            <a:avLst/>
          </a:prstGeom>
          <a:noFill/>
        </p:spPr>
        <p:txBody>
          <a:bodyPr wrap="square" rtlCol="0">
            <a:spAutoFit/>
          </a:bodyPr>
          <a:lstStyle/>
          <a:p>
            <a:pPr algn="ctr"/>
            <a:r>
              <a:rPr lang="en-US" sz="3600" dirty="0">
                <a:solidFill>
                  <a:schemeClr val="bg1"/>
                </a:solidFill>
              </a:rPr>
              <a:t>More information:</a:t>
            </a:r>
          </a:p>
          <a:p>
            <a:pPr algn="ctr"/>
            <a:r>
              <a:rPr lang="en-US" sz="3600" dirty="0">
                <a:solidFill>
                  <a:schemeClr val="bg1"/>
                </a:solidFill>
              </a:rPr>
              <a:t>DTHREE.ORG</a:t>
            </a:r>
          </a:p>
          <a:p>
            <a:pPr algn="ctr"/>
            <a:r>
              <a:rPr lang="en-US" sz="3600" dirty="0">
                <a:solidFill>
                  <a:schemeClr val="bg1"/>
                </a:solidFill>
              </a:rPr>
              <a:t>B.Kelmar@LRIDD.org</a:t>
            </a:r>
          </a:p>
        </p:txBody>
      </p:sp>
      <p:sp>
        <p:nvSpPr>
          <p:cNvPr id="2" name="Footer Placeholder 4">
            <a:extLst>
              <a:ext uri="{FF2B5EF4-FFF2-40B4-BE49-F238E27FC236}">
                <a16:creationId xmlns:a16="http://schemas.microsoft.com/office/drawing/2014/main" id="{62826278-0917-403C-3540-EEA4CB0A8C24}"/>
              </a:ext>
            </a:extLst>
          </p:cNvPr>
          <p:cNvSpPr txBox="1">
            <a:spLocks/>
          </p:cNvSpPr>
          <p:nvPr/>
        </p:nvSpPr>
        <p:spPr>
          <a:xfrm>
            <a:off x="4191000" y="65087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1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Dthree.ORG</a:t>
            </a:r>
            <a:endParaRPr lang="en-US" dirty="0"/>
          </a:p>
        </p:txBody>
      </p:sp>
    </p:spTree>
    <p:extLst>
      <p:ext uri="{BB962C8B-B14F-4D97-AF65-F5344CB8AC3E}">
        <p14:creationId xmlns:p14="http://schemas.microsoft.com/office/powerpoint/2010/main" val="23871474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58FE4-0CD5-4CD7-AF80-CEFE3147D0F1}"/>
              </a:ext>
            </a:extLst>
          </p:cNvPr>
          <p:cNvSpPr>
            <a:spLocks noGrp="1"/>
          </p:cNvSpPr>
          <p:nvPr>
            <p:ph type="title"/>
          </p:nvPr>
        </p:nvSpPr>
        <p:spPr>
          <a:xfrm>
            <a:off x="838200" y="327025"/>
            <a:ext cx="10515600" cy="1325562"/>
          </a:xfrm>
        </p:spPr>
        <p:txBody>
          <a:bodyPr/>
          <a:lstStyle/>
          <a:p>
            <a:r>
              <a:rPr lang="en-US" dirty="0">
                <a:solidFill>
                  <a:schemeClr val="bg1"/>
                </a:solidFill>
              </a:rPr>
              <a:t>Background</a:t>
            </a:r>
          </a:p>
        </p:txBody>
      </p:sp>
      <p:sp>
        <p:nvSpPr>
          <p:cNvPr id="4" name="Content Placeholder 3">
            <a:extLst>
              <a:ext uri="{FF2B5EF4-FFF2-40B4-BE49-F238E27FC236}">
                <a16:creationId xmlns:a16="http://schemas.microsoft.com/office/drawing/2014/main" id="{FD018F9D-DD55-4A2D-94EF-6B52BCDBB457}"/>
              </a:ext>
            </a:extLst>
          </p:cNvPr>
          <p:cNvSpPr>
            <a:spLocks noGrp="1"/>
          </p:cNvSpPr>
          <p:nvPr>
            <p:ph idx="1"/>
          </p:nvPr>
        </p:nvSpPr>
        <p:spPr/>
        <p:txBody>
          <a:bodyPr>
            <a:normAutofit/>
          </a:bodyPr>
          <a:lstStyle/>
          <a:p>
            <a:r>
              <a:rPr lang="en-US" dirty="0">
                <a:solidFill>
                  <a:schemeClr val="bg1"/>
                </a:solidFill>
              </a:rPr>
              <a:t>My story</a:t>
            </a:r>
          </a:p>
          <a:p>
            <a:endParaRPr lang="en-US" dirty="0">
              <a:solidFill>
                <a:schemeClr val="bg1"/>
              </a:solidFill>
            </a:endParaRPr>
          </a:p>
          <a:p>
            <a:r>
              <a:rPr lang="en-US" dirty="0">
                <a:solidFill>
                  <a:schemeClr val="bg1"/>
                </a:solidFill>
              </a:rPr>
              <a:t>Need for change</a:t>
            </a:r>
          </a:p>
          <a:p>
            <a:pPr lvl="1"/>
            <a:r>
              <a:rPr lang="en-US" dirty="0">
                <a:solidFill>
                  <a:schemeClr val="bg1"/>
                </a:solidFill>
              </a:rPr>
              <a:t>Laws did not take into account Developmental Disabilities</a:t>
            </a:r>
          </a:p>
          <a:p>
            <a:pPr lvl="1"/>
            <a:r>
              <a:rPr lang="en-US" dirty="0">
                <a:solidFill>
                  <a:schemeClr val="bg1"/>
                </a:solidFill>
              </a:rPr>
              <a:t>Limited understanding between </a:t>
            </a:r>
            <a:r>
              <a:rPr lang="en-US" u="sng" dirty="0">
                <a:solidFill>
                  <a:schemeClr val="bg1"/>
                </a:solidFill>
              </a:rPr>
              <a:t>Mental Illness </a:t>
            </a:r>
            <a:r>
              <a:rPr lang="en-US" dirty="0">
                <a:solidFill>
                  <a:schemeClr val="bg1"/>
                </a:solidFill>
              </a:rPr>
              <a:t>and </a:t>
            </a:r>
            <a:r>
              <a:rPr lang="en-US" u="sng" dirty="0">
                <a:solidFill>
                  <a:schemeClr val="bg1"/>
                </a:solidFill>
              </a:rPr>
              <a:t>Developmental Disabilities </a:t>
            </a:r>
          </a:p>
        </p:txBody>
      </p:sp>
      <p:sp>
        <p:nvSpPr>
          <p:cNvPr id="9" name="TextBox 8">
            <a:extLst>
              <a:ext uri="{FF2B5EF4-FFF2-40B4-BE49-F238E27FC236}">
                <a16:creationId xmlns:a16="http://schemas.microsoft.com/office/drawing/2014/main" id="{FEE7208A-AF0E-4E01-991F-67872CAFBDB7}"/>
              </a:ext>
            </a:extLst>
          </p:cNvPr>
          <p:cNvSpPr txBox="1"/>
          <p:nvPr/>
        </p:nvSpPr>
        <p:spPr>
          <a:xfrm>
            <a:off x="17418" y="6402372"/>
            <a:ext cx="4893948" cy="523220"/>
          </a:xfrm>
          <a:prstGeom prst="rect">
            <a:avLst/>
          </a:prstGeom>
          <a:noFill/>
        </p:spPr>
        <p:txBody>
          <a:bodyPr wrap="square">
            <a:spAutoFit/>
          </a:bodyPr>
          <a:lstStyle/>
          <a:p>
            <a:r>
              <a:rPr lang="en-US" sz="1400" b="0" i="1" dirty="0">
                <a:solidFill>
                  <a:srgbClr val="333333"/>
                </a:solidFill>
                <a:effectLst/>
              </a:rPr>
              <a:t>“Life is 10% what happens to you and 90% how you react to it.”  </a:t>
            </a:r>
          </a:p>
          <a:p>
            <a:r>
              <a:rPr lang="en-US" sz="1400" b="0" i="0" dirty="0">
                <a:solidFill>
                  <a:schemeClr val="accent3">
                    <a:lumMod val="50000"/>
                  </a:schemeClr>
                </a:solidFill>
                <a:effectLst/>
              </a:rPr>
              <a:t>-</a:t>
            </a:r>
            <a:r>
              <a:rPr lang="en-US" sz="1400" b="0" i="1" dirty="0">
                <a:solidFill>
                  <a:schemeClr val="accent3">
                    <a:lumMod val="50000"/>
                  </a:schemeClr>
                </a:solidFill>
                <a:effectLst/>
              </a:rPr>
              <a:t>Charles </a:t>
            </a:r>
            <a:r>
              <a:rPr lang="en-US" sz="1400" b="0" i="1" dirty="0" err="1">
                <a:solidFill>
                  <a:schemeClr val="accent3">
                    <a:lumMod val="50000"/>
                  </a:schemeClr>
                </a:solidFill>
                <a:effectLst/>
              </a:rPr>
              <a:t>R.Swindoll</a:t>
            </a:r>
            <a:endParaRPr lang="en-US" sz="1400" i="1" dirty="0">
              <a:solidFill>
                <a:schemeClr val="accent3">
                  <a:lumMod val="50000"/>
                </a:schemeClr>
              </a:solidFill>
            </a:endParaRPr>
          </a:p>
        </p:txBody>
      </p:sp>
      <p:sp>
        <p:nvSpPr>
          <p:cNvPr id="5" name="Footer Placeholder 4">
            <a:extLst>
              <a:ext uri="{FF2B5EF4-FFF2-40B4-BE49-F238E27FC236}">
                <a16:creationId xmlns:a16="http://schemas.microsoft.com/office/drawing/2014/main" id="{2E702D4D-C0F6-408B-8A34-C93D8EAC8886}"/>
              </a:ext>
            </a:extLst>
          </p:cNvPr>
          <p:cNvSpPr>
            <a:spLocks noGrp="1"/>
          </p:cNvSpPr>
          <p:nvPr>
            <p:ph type="ftr" sz="quarter" idx="11"/>
          </p:nvPr>
        </p:nvSpPr>
        <p:spPr/>
        <p:txBody>
          <a:bodyPr/>
          <a:lstStyle/>
          <a:p>
            <a:r>
              <a:rPr lang="en-US" dirty="0"/>
              <a:t>Dthree.ORG</a:t>
            </a:r>
          </a:p>
        </p:txBody>
      </p:sp>
      <p:sp>
        <p:nvSpPr>
          <p:cNvPr id="6" name="Slide Number Placeholder 5">
            <a:extLst>
              <a:ext uri="{FF2B5EF4-FFF2-40B4-BE49-F238E27FC236}">
                <a16:creationId xmlns:a16="http://schemas.microsoft.com/office/drawing/2014/main" id="{6E4B0742-FB40-A311-538B-9969760D722A}"/>
              </a:ext>
            </a:extLst>
          </p:cNvPr>
          <p:cNvSpPr>
            <a:spLocks noGrp="1"/>
          </p:cNvSpPr>
          <p:nvPr>
            <p:ph type="sldNum" sz="quarter" idx="12"/>
          </p:nvPr>
        </p:nvSpPr>
        <p:spPr/>
        <p:txBody>
          <a:bodyPr/>
          <a:lstStyle/>
          <a:p>
            <a:fld id="{4FAB73BC-B049-4115-A692-8D63A059BFB8}" type="slidenum">
              <a:rPr lang="en-US" smtClean="0"/>
              <a:t>2</a:t>
            </a:fld>
            <a:endParaRPr lang="en-US"/>
          </a:p>
        </p:txBody>
      </p:sp>
    </p:spTree>
    <p:extLst>
      <p:ext uri="{BB962C8B-B14F-4D97-AF65-F5344CB8AC3E}">
        <p14:creationId xmlns:p14="http://schemas.microsoft.com/office/powerpoint/2010/main" val="18493412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3BCCF-9C43-4842-2302-008F23301774}"/>
              </a:ext>
            </a:extLst>
          </p:cNvPr>
          <p:cNvSpPr>
            <a:spLocks noGrp="1"/>
          </p:cNvSpPr>
          <p:nvPr>
            <p:ph type="title"/>
          </p:nvPr>
        </p:nvSpPr>
        <p:spPr/>
        <p:txBody>
          <a:bodyPr>
            <a:normAutofit/>
          </a:bodyPr>
          <a:lstStyle/>
          <a:p>
            <a:r>
              <a:rPr lang="en-US" dirty="0">
                <a:solidFill>
                  <a:schemeClr val="bg1"/>
                </a:solidFill>
              </a:rPr>
              <a:t>Decriminalize Developmental Disability</a:t>
            </a:r>
          </a:p>
        </p:txBody>
      </p:sp>
      <p:sp>
        <p:nvSpPr>
          <p:cNvPr id="3" name="Content Placeholder 2">
            <a:extLst>
              <a:ext uri="{FF2B5EF4-FFF2-40B4-BE49-F238E27FC236}">
                <a16:creationId xmlns:a16="http://schemas.microsoft.com/office/drawing/2014/main" id="{220C3C14-D8EC-24AD-7BA9-9B8109926A25}"/>
              </a:ext>
            </a:extLst>
          </p:cNvPr>
          <p:cNvSpPr>
            <a:spLocks noGrp="1"/>
          </p:cNvSpPr>
          <p:nvPr>
            <p:ph idx="1"/>
          </p:nvPr>
        </p:nvSpPr>
        <p:spPr/>
        <p:txBody>
          <a:bodyPr>
            <a:normAutofit/>
          </a:bodyPr>
          <a:lstStyle/>
          <a:p>
            <a:r>
              <a:rPr lang="en-US" dirty="0">
                <a:solidFill>
                  <a:schemeClr val="bg1"/>
                </a:solidFill>
                <a:latin typeface="Source Sans Pro"/>
                <a:ea typeface="Source Sans Pro"/>
                <a:cs typeface="Source Sans Pro"/>
                <a:sym typeface="Source Sans Pro"/>
              </a:rPr>
              <a:t>Started as a subcommittee of The Arc of the U.S. National Center on Criminal Justice and Disability</a:t>
            </a:r>
            <a:r>
              <a:rPr lang="en-US" baseline="30000" dirty="0">
                <a:solidFill>
                  <a:schemeClr val="bg1"/>
                </a:solidFill>
                <a:latin typeface="Source Sans Pro"/>
                <a:ea typeface="Source Sans Pro"/>
                <a:cs typeface="Source Sans Pro"/>
                <a:sym typeface="Source Sans Pro"/>
              </a:rPr>
              <a:t>®</a:t>
            </a:r>
            <a:r>
              <a:rPr lang="en-US" dirty="0">
                <a:solidFill>
                  <a:schemeClr val="bg1"/>
                </a:solidFill>
                <a:latin typeface="Source Sans Pro"/>
                <a:ea typeface="Source Sans Pro"/>
                <a:cs typeface="Source Sans Pro"/>
                <a:sym typeface="Source Sans Pro"/>
              </a:rPr>
              <a:t> (NCCJD)</a:t>
            </a:r>
          </a:p>
          <a:p>
            <a:pPr lvl="1"/>
            <a:r>
              <a:rPr lang="en-US" dirty="0">
                <a:solidFill>
                  <a:schemeClr val="bg1"/>
                </a:solidFill>
                <a:latin typeface="Source Sans Pro"/>
                <a:ea typeface="Source Sans Pro"/>
                <a:cs typeface="Source Sans Pro"/>
                <a:sym typeface="Source Sans Pro"/>
              </a:rPr>
              <a:t>Webinar </a:t>
            </a:r>
          </a:p>
          <a:p>
            <a:r>
              <a:rPr lang="en-US" dirty="0">
                <a:solidFill>
                  <a:schemeClr val="bg1"/>
                </a:solidFill>
                <a:latin typeface="Source Sans Pro"/>
                <a:ea typeface="Source Sans Pro"/>
                <a:sym typeface="Source Sans Pro"/>
              </a:rPr>
              <a:t>Throughout the US and in conjunction with Canada and the UK</a:t>
            </a:r>
          </a:p>
          <a:p>
            <a:r>
              <a:rPr lang="en-US" dirty="0">
                <a:solidFill>
                  <a:schemeClr val="bg1"/>
                </a:solidFill>
                <a:latin typeface="Source Sans Pro"/>
                <a:ea typeface="Source Sans Pro"/>
                <a:sym typeface="Source Sans Pro"/>
              </a:rPr>
              <a:t>98% Autistics and 95% involve sexual related charges</a:t>
            </a:r>
          </a:p>
          <a:p>
            <a:r>
              <a:rPr lang="en-US" dirty="0">
                <a:solidFill>
                  <a:schemeClr val="bg1"/>
                </a:solidFill>
                <a:latin typeface="Source Sans Pro"/>
                <a:ea typeface="Source Sans Pro"/>
                <a:sym typeface="Source Sans Pro"/>
              </a:rPr>
              <a:t>Objective</a:t>
            </a:r>
          </a:p>
          <a:p>
            <a:pPr lvl="1"/>
            <a:r>
              <a:rPr lang="en-US" dirty="0">
                <a:solidFill>
                  <a:schemeClr val="bg1"/>
                </a:solidFill>
                <a:latin typeface="Source Sans Pro"/>
                <a:ea typeface="Source Sans Pro"/>
                <a:sym typeface="Source Sans Pro"/>
              </a:rPr>
              <a:t>Support for families</a:t>
            </a:r>
          </a:p>
          <a:p>
            <a:pPr lvl="1"/>
            <a:r>
              <a:rPr lang="en-US" dirty="0">
                <a:solidFill>
                  <a:schemeClr val="bg1"/>
                </a:solidFill>
                <a:latin typeface="Source Sans Pro"/>
                <a:ea typeface="Source Sans Pro"/>
                <a:sym typeface="Source Sans Pro"/>
              </a:rPr>
              <a:t>Education of families, criminal justice system, legislators, Government and general public</a:t>
            </a:r>
            <a:endParaRPr lang="en-US" dirty="0">
              <a:solidFill>
                <a:schemeClr val="bg1"/>
              </a:solidFill>
            </a:endParaRPr>
          </a:p>
          <a:p>
            <a:endParaRPr lang="en-US" dirty="0"/>
          </a:p>
        </p:txBody>
      </p:sp>
      <p:sp>
        <p:nvSpPr>
          <p:cNvPr id="4" name="Footer Placeholder 3">
            <a:extLst>
              <a:ext uri="{FF2B5EF4-FFF2-40B4-BE49-F238E27FC236}">
                <a16:creationId xmlns:a16="http://schemas.microsoft.com/office/drawing/2014/main" id="{F4EEBFD1-14C8-6043-5F22-0451D4CC1290}"/>
              </a:ext>
            </a:extLst>
          </p:cNvPr>
          <p:cNvSpPr>
            <a:spLocks noGrp="1"/>
          </p:cNvSpPr>
          <p:nvPr>
            <p:ph type="ftr" sz="quarter" idx="11"/>
          </p:nvPr>
        </p:nvSpPr>
        <p:spPr/>
        <p:txBody>
          <a:bodyPr/>
          <a:lstStyle/>
          <a:p>
            <a:r>
              <a:rPr lang="en-US" dirty="0"/>
              <a:t>Dthree.ORG</a:t>
            </a:r>
          </a:p>
        </p:txBody>
      </p:sp>
      <p:sp>
        <p:nvSpPr>
          <p:cNvPr id="5" name="Slide Number Placeholder 4">
            <a:extLst>
              <a:ext uri="{FF2B5EF4-FFF2-40B4-BE49-F238E27FC236}">
                <a16:creationId xmlns:a16="http://schemas.microsoft.com/office/drawing/2014/main" id="{57901C65-64B8-6F60-6825-7CA95ECF484B}"/>
              </a:ext>
            </a:extLst>
          </p:cNvPr>
          <p:cNvSpPr>
            <a:spLocks noGrp="1"/>
          </p:cNvSpPr>
          <p:nvPr>
            <p:ph type="sldNum" sz="quarter" idx="12"/>
          </p:nvPr>
        </p:nvSpPr>
        <p:spPr/>
        <p:txBody>
          <a:bodyPr/>
          <a:lstStyle/>
          <a:p>
            <a:fld id="{4FAB73BC-B049-4115-A692-8D63A059BFB8}" type="slidenum">
              <a:rPr lang="en-US" smtClean="0"/>
              <a:t>3</a:t>
            </a:fld>
            <a:endParaRPr lang="en-US"/>
          </a:p>
        </p:txBody>
      </p:sp>
    </p:spTree>
    <p:extLst>
      <p:ext uri="{BB962C8B-B14F-4D97-AF65-F5344CB8AC3E}">
        <p14:creationId xmlns:p14="http://schemas.microsoft.com/office/powerpoint/2010/main" val="20699456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Shape 147"/>
          <p:cNvSpPr/>
          <p:nvPr/>
        </p:nvSpPr>
        <p:spPr>
          <a:xfrm>
            <a:off x="1524000" y="0"/>
            <a:ext cx="9144000" cy="457200"/>
          </a:xfrm>
          <a:prstGeom prst="rect">
            <a:avLst/>
          </a:prstGeom>
          <a:noFill/>
          <a:ln>
            <a:noFill/>
          </a:ln>
        </p:spPr>
        <p:txBody>
          <a:bodyPr lIns="91425" tIns="45700" rIns="91425" bIns="45700" anchor="ctr" anchorCtr="0">
            <a:noAutofit/>
          </a:bodyPr>
          <a:lstStyle/>
          <a:p>
            <a:endParaRPr>
              <a:solidFill>
                <a:schemeClr val="dk1"/>
              </a:solidFill>
              <a:latin typeface="Source Sans Pro"/>
              <a:ea typeface="Source Sans Pro"/>
              <a:cs typeface="Source Sans Pro"/>
              <a:sym typeface="Source Sans Pro"/>
            </a:endParaRPr>
          </a:p>
        </p:txBody>
      </p:sp>
      <p:sp>
        <p:nvSpPr>
          <p:cNvPr id="149" name="Shape 149"/>
          <p:cNvSpPr/>
          <p:nvPr/>
        </p:nvSpPr>
        <p:spPr>
          <a:xfrm>
            <a:off x="1524000" y="3457575"/>
            <a:ext cx="9144000" cy="0"/>
          </a:xfrm>
          <a:prstGeom prst="rect">
            <a:avLst/>
          </a:prstGeom>
          <a:noFill/>
          <a:ln>
            <a:noFill/>
          </a:ln>
        </p:spPr>
        <p:txBody>
          <a:bodyPr lIns="91425" tIns="45700" rIns="91425" bIns="45700" anchor="ctr" anchorCtr="0">
            <a:noAutofit/>
          </a:bodyPr>
          <a:lstStyle/>
          <a:p>
            <a:pPr>
              <a:buClr>
                <a:schemeClr val="dk1"/>
              </a:buClr>
            </a:pPr>
            <a:endParaRPr>
              <a:solidFill>
                <a:schemeClr val="dk1"/>
              </a:solidFill>
              <a:latin typeface="Arial"/>
              <a:ea typeface="Arial"/>
              <a:cs typeface="Arial"/>
              <a:sym typeface="Arial"/>
            </a:endParaRPr>
          </a:p>
        </p:txBody>
      </p:sp>
      <p:grpSp>
        <p:nvGrpSpPr>
          <p:cNvPr id="150" name="Shape 150"/>
          <p:cNvGrpSpPr/>
          <p:nvPr/>
        </p:nvGrpSpPr>
        <p:grpSpPr>
          <a:xfrm>
            <a:off x="1650682" y="1440128"/>
            <a:ext cx="8564848" cy="4827819"/>
            <a:chOff x="-254318" y="914421"/>
            <a:chExt cx="8564848" cy="4827819"/>
          </a:xfrm>
        </p:grpSpPr>
        <p:sp>
          <p:nvSpPr>
            <p:cNvPr id="151" name="Shape 151"/>
            <p:cNvSpPr/>
            <p:nvPr/>
          </p:nvSpPr>
          <p:spPr>
            <a:xfrm>
              <a:off x="-254318" y="963358"/>
              <a:ext cx="4778882" cy="4778882"/>
            </a:xfrm>
            <a:prstGeom prst="ellipse">
              <a:avLst/>
            </a:prstGeom>
            <a:gradFill>
              <a:gsLst>
                <a:gs pos="0">
                  <a:srgbClr val="FFBE00">
                    <a:alpha val="49803"/>
                  </a:srgbClr>
                </a:gs>
                <a:gs pos="69000">
                  <a:srgbClr val="FFCA59">
                    <a:alpha val="49803"/>
                  </a:srgbClr>
                </a:gs>
                <a:gs pos="100000">
                  <a:srgbClr val="FFDDA8">
                    <a:alpha val="49803"/>
                  </a:srgbClr>
                </a:gs>
              </a:gsLst>
              <a:path path="circle">
                <a:fillToRect l="50000" t="50000" r="50000" b="50000"/>
              </a:path>
              <a:tileRect/>
            </a:gradFill>
            <a:ln>
              <a:noFill/>
            </a:ln>
            <a:effectLst>
              <a:outerShdw blurRad="63500" dist="25400" dir="5400000" sx="101000" sy="101000" rotWithShape="0">
                <a:srgbClr val="000000">
                  <a:alpha val="40000"/>
                </a:srgbClr>
              </a:outerShdw>
            </a:effectLst>
          </p:spPr>
          <p:txBody>
            <a:bodyPr lIns="91425" tIns="91425" rIns="91425" bIns="91425" anchor="ctr" anchorCtr="0">
              <a:noAutofit/>
            </a:bodyPr>
            <a:lstStyle/>
            <a:p>
              <a:endParaRPr/>
            </a:p>
          </p:txBody>
        </p:sp>
        <p:sp>
          <p:nvSpPr>
            <p:cNvPr id="152" name="Shape 152"/>
            <p:cNvSpPr txBox="1"/>
            <p:nvPr/>
          </p:nvSpPr>
          <p:spPr>
            <a:xfrm>
              <a:off x="385354" y="1152406"/>
              <a:ext cx="3231096" cy="3651816"/>
            </a:xfrm>
            <a:prstGeom prst="rect">
              <a:avLst/>
            </a:prstGeom>
            <a:noFill/>
            <a:ln>
              <a:noFill/>
            </a:ln>
          </p:spPr>
          <p:txBody>
            <a:bodyPr lIns="0" tIns="0" rIns="0" bIns="0" anchor="ctr" anchorCtr="1">
              <a:noAutofit/>
            </a:bodyPr>
            <a:lstStyle/>
            <a:p>
              <a:pPr algn="ctr">
                <a:lnSpc>
                  <a:spcPct val="90000"/>
                </a:lnSpc>
                <a:buSzPct val="25000"/>
              </a:pPr>
              <a:endParaRPr lang="en-US" sz="3100" dirty="0">
                <a:solidFill>
                  <a:schemeClr val="lt1"/>
                </a:solidFill>
                <a:latin typeface="Source Sans Pro"/>
                <a:ea typeface="Source Sans Pro"/>
                <a:cs typeface="Source Sans Pro"/>
                <a:sym typeface="Source Sans Pro"/>
              </a:endParaRPr>
            </a:p>
            <a:p>
              <a:pPr algn="ctr">
                <a:lnSpc>
                  <a:spcPct val="90000"/>
                </a:lnSpc>
                <a:buSzPct val="25000"/>
              </a:pPr>
              <a:r>
                <a:rPr lang="en-US" sz="3100" dirty="0">
                  <a:solidFill>
                    <a:schemeClr val="lt1"/>
                  </a:solidFill>
                  <a:latin typeface="Source Sans Pro"/>
                  <a:ea typeface="Source Sans Pro"/>
                  <a:cs typeface="Source Sans Pro"/>
                  <a:sym typeface="Source Sans Pro"/>
                </a:rPr>
                <a:t>Developmental Disabilities</a:t>
              </a:r>
            </a:p>
            <a:p>
              <a:pPr marL="228600" lvl="1" indent="-228600">
                <a:lnSpc>
                  <a:spcPct val="90000"/>
                </a:lnSpc>
                <a:spcBef>
                  <a:spcPts val="1085"/>
                </a:spcBef>
                <a:buClr>
                  <a:schemeClr val="dk1"/>
                </a:buClr>
                <a:buSzPct val="100000"/>
                <a:buFont typeface="Source Sans Pro"/>
                <a:buChar char="•"/>
              </a:pPr>
              <a:r>
                <a:rPr lang="en-US" sz="2400" dirty="0">
                  <a:solidFill>
                    <a:schemeClr val="dk1"/>
                  </a:solidFill>
                  <a:latin typeface="Source Sans Pro"/>
                  <a:ea typeface="Source Sans Pro"/>
                  <a:cs typeface="Source Sans Pro"/>
                  <a:sym typeface="Source Sans Pro"/>
                </a:rPr>
                <a:t>Before age 22</a:t>
              </a:r>
            </a:p>
            <a:p>
              <a:pPr marL="228600" lvl="1" indent="-228600">
                <a:lnSpc>
                  <a:spcPct val="90000"/>
                </a:lnSpc>
                <a:spcBef>
                  <a:spcPts val="360"/>
                </a:spcBef>
                <a:buClr>
                  <a:schemeClr val="dk1"/>
                </a:buClr>
                <a:buSzPct val="100000"/>
                <a:buFont typeface="Source Sans Pro"/>
                <a:buChar char="•"/>
              </a:pPr>
              <a:r>
                <a:rPr lang="en-US" sz="2400" dirty="0">
                  <a:solidFill>
                    <a:schemeClr val="dk1"/>
                  </a:solidFill>
                  <a:latin typeface="Source Sans Pro"/>
                  <a:ea typeface="Source Sans Pro"/>
                  <a:cs typeface="Source Sans Pro"/>
                  <a:sym typeface="Source Sans Pro"/>
                </a:rPr>
                <a:t>Significant lifetime impairment</a:t>
              </a:r>
            </a:p>
            <a:p>
              <a:pPr marL="228600" lvl="1" indent="-228600">
                <a:lnSpc>
                  <a:spcPct val="90000"/>
                </a:lnSpc>
                <a:spcBef>
                  <a:spcPts val="360"/>
                </a:spcBef>
                <a:buClr>
                  <a:schemeClr val="dk1"/>
                </a:buClr>
                <a:buSzPct val="100000"/>
                <a:buFont typeface="Source Sans Pro"/>
                <a:buChar char="•"/>
              </a:pPr>
              <a:r>
                <a:rPr lang="en-US" sz="2400" dirty="0">
                  <a:solidFill>
                    <a:schemeClr val="dk1"/>
                  </a:solidFill>
                  <a:latin typeface="Source Sans Pro"/>
                  <a:ea typeface="Source Sans Pro"/>
                  <a:cs typeface="Source Sans Pro"/>
                  <a:sym typeface="Source Sans Pro"/>
                </a:rPr>
                <a:t>May include intellectual deficit</a:t>
              </a:r>
            </a:p>
            <a:p>
              <a:pPr marL="228600" lvl="1" indent="-228600">
                <a:lnSpc>
                  <a:spcPct val="90000"/>
                </a:lnSpc>
                <a:spcBef>
                  <a:spcPts val="360"/>
                </a:spcBef>
                <a:buClr>
                  <a:schemeClr val="dk1"/>
                </a:buClr>
                <a:buSzPct val="100000"/>
                <a:buFont typeface="Source Sans Pro"/>
                <a:buChar char="•"/>
              </a:pPr>
              <a:r>
                <a:rPr lang="en-US" sz="2000" b="1" i="1" dirty="0">
                  <a:solidFill>
                    <a:schemeClr val="dk1"/>
                  </a:solidFill>
                  <a:latin typeface="Source Sans Pro"/>
                  <a:ea typeface="Source Sans Pro"/>
                  <a:cs typeface="Source Sans Pro"/>
                  <a:sym typeface="Source Sans Pro"/>
                </a:rPr>
                <a:t>YOU ARE BORN WITH IT AND CANNOT BE CURED</a:t>
              </a:r>
            </a:p>
          </p:txBody>
        </p:sp>
        <p:sp>
          <p:nvSpPr>
            <p:cNvPr id="153" name="Shape 153"/>
            <p:cNvSpPr/>
            <p:nvPr/>
          </p:nvSpPr>
          <p:spPr>
            <a:xfrm>
              <a:off x="3531648" y="914421"/>
              <a:ext cx="4778882" cy="4778882"/>
            </a:xfrm>
            <a:prstGeom prst="ellipse">
              <a:avLst/>
            </a:prstGeom>
            <a:gradFill>
              <a:gsLst>
                <a:gs pos="0">
                  <a:srgbClr val="83C600">
                    <a:alpha val="49803"/>
                  </a:srgbClr>
                </a:gs>
                <a:gs pos="69000">
                  <a:srgbClr val="A2D968">
                    <a:alpha val="49803"/>
                  </a:srgbClr>
                </a:gs>
                <a:gs pos="100000">
                  <a:srgbClr val="CAE6B1">
                    <a:alpha val="49803"/>
                  </a:srgbClr>
                </a:gs>
              </a:gsLst>
              <a:path path="circle">
                <a:fillToRect l="50000" t="50000" r="50000" b="50000"/>
              </a:path>
              <a:tileRect/>
            </a:gradFill>
            <a:ln>
              <a:noFill/>
            </a:ln>
            <a:effectLst>
              <a:outerShdw blurRad="63500" dist="25400" dir="5400000" sx="101000" sy="101000" rotWithShape="0">
                <a:srgbClr val="000000">
                  <a:alpha val="40000"/>
                </a:srgbClr>
              </a:outerShdw>
            </a:effectLst>
          </p:spPr>
          <p:txBody>
            <a:bodyPr lIns="91425" tIns="91425" rIns="91425" bIns="91425" anchor="ctr" anchorCtr="0">
              <a:noAutofit/>
            </a:bodyPr>
            <a:lstStyle/>
            <a:p>
              <a:endParaRPr/>
            </a:p>
          </p:txBody>
        </p:sp>
        <p:sp>
          <p:nvSpPr>
            <p:cNvPr id="154" name="Shape 154"/>
            <p:cNvSpPr txBox="1"/>
            <p:nvPr/>
          </p:nvSpPr>
          <p:spPr>
            <a:xfrm>
              <a:off x="4887817" y="1477954"/>
              <a:ext cx="2755392" cy="3651816"/>
            </a:xfrm>
            <a:prstGeom prst="rect">
              <a:avLst/>
            </a:prstGeom>
            <a:noFill/>
            <a:ln>
              <a:noFill/>
            </a:ln>
          </p:spPr>
          <p:txBody>
            <a:bodyPr lIns="0" tIns="0" rIns="0" bIns="0" anchor="ctr" anchorCtr="1">
              <a:noAutofit/>
            </a:bodyPr>
            <a:lstStyle/>
            <a:p>
              <a:pPr>
                <a:lnSpc>
                  <a:spcPct val="90000"/>
                </a:lnSpc>
                <a:buSzPct val="25000"/>
              </a:pPr>
              <a:r>
                <a:rPr lang="en-US" sz="3100" dirty="0">
                  <a:solidFill>
                    <a:schemeClr val="lt1"/>
                  </a:solidFill>
                  <a:latin typeface="Source Sans Pro"/>
                  <a:ea typeface="Source Sans Pro"/>
                  <a:cs typeface="Source Sans Pro"/>
                  <a:sym typeface="Source Sans Pro"/>
                </a:rPr>
                <a:t>Mental Illness</a:t>
              </a:r>
            </a:p>
            <a:p>
              <a:pPr marL="228600" lvl="1" indent="-228600">
                <a:lnSpc>
                  <a:spcPct val="90000"/>
                </a:lnSpc>
                <a:spcBef>
                  <a:spcPts val="1085"/>
                </a:spcBef>
                <a:buClr>
                  <a:schemeClr val="dk1"/>
                </a:buClr>
                <a:buSzPct val="100000"/>
                <a:buFont typeface="Source Sans Pro"/>
                <a:buChar char="•"/>
              </a:pPr>
              <a:r>
                <a:rPr lang="en-US" sz="2400" dirty="0">
                  <a:solidFill>
                    <a:schemeClr val="dk1"/>
                  </a:solidFill>
                  <a:latin typeface="Source Sans Pro"/>
                  <a:ea typeface="Source Sans Pro"/>
                  <a:cs typeface="Source Sans Pro"/>
                  <a:sym typeface="Source Sans Pro"/>
                </a:rPr>
                <a:t>Onset at any age</a:t>
              </a:r>
            </a:p>
            <a:p>
              <a:pPr marL="228600" lvl="1" indent="-228600">
                <a:lnSpc>
                  <a:spcPct val="90000"/>
                </a:lnSpc>
                <a:spcBef>
                  <a:spcPts val="360"/>
                </a:spcBef>
                <a:buClr>
                  <a:schemeClr val="dk1"/>
                </a:buClr>
                <a:buSzPct val="100000"/>
                <a:buFont typeface="Source Sans Pro"/>
                <a:buChar char="•"/>
              </a:pPr>
              <a:r>
                <a:rPr lang="en-US" sz="2400" dirty="0">
                  <a:solidFill>
                    <a:schemeClr val="dk1"/>
                  </a:solidFill>
                  <a:latin typeface="Source Sans Pro"/>
                  <a:ea typeface="Source Sans Pro"/>
                  <a:cs typeface="Source Sans Pro"/>
                  <a:sym typeface="Source Sans Pro"/>
                </a:rPr>
                <a:t>Typically no intellectual deficit</a:t>
              </a:r>
            </a:p>
            <a:p>
              <a:pPr marL="228600" lvl="1" indent="-228600">
                <a:lnSpc>
                  <a:spcPct val="90000"/>
                </a:lnSpc>
                <a:spcBef>
                  <a:spcPts val="360"/>
                </a:spcBef>
                <a:buClr>
                  <a:schemeClr val="dk1"/>
                </a:buClr>
                <a:buSzPct val="100000"/>
                <a:buFont typeface="Source Sans Pro"/>
                <a:buChar char="•"/>
              </a:pPr>
              <a:r>
                <a:rPr lang="en-US" sz="2400" dirty="0">
                  <a:solidFill>
                    <a:schemeClr val="dk1"/>
                  </a:solidFill>
                  <a:latin typeface="Source Sans Pro"/>
                  <a:ea typeface="Source Sans Pro"/>
                  <a:cs typeface="Source Sans Pro"/>
                  <a:sym typeface="Source Sans Pro"/>
                </a:rPr>
                <a:t>Difficulties in regulating mood and thought</a:t>
              </a:r>
            </a:p>
            <a:p>
              <a:pPr marL="228600" lvl="1" indent="-228600">
                <a:lnSpc>
                  <a:spcPct val="90000"/>
                </a:lnSpc>
                <a:spcBef>
                  <a:spcPts val="360"/>
                </a:spcBef>
                <a:buClr>
                  <a:schemeClr val="dk1"/>
                </a:buClr>
                <a:buSzPct val="100000"/>
                <a:buFont typeface="Source Sans Pro"/>
                <a:buChar char="•"/>
              </a:pPr>
              <a:r>
                <a:rPr lang="en-US" sz="2400" b="1" i="1" dirty="0">
                  <a:solidFill>
                    <a:schemeClr val="dk1"/>
                  </a:solidFill>
                  <a:latin typeface="Source Sans Pro"/>
                  <a:ea typeface="Source Sans Pro"/>
                  <a:cs typeface="Source Sans Pro"/>
                  <a:sym typeface="Source Sans Pro"/>
                </a:rPr>
                <a:t>CAN BE TREATED OR CURED</a:t>
              </a:r>
            </a:p>
          </p:txBody>
        </p:sp>
      </p:grpSp>
      <p:sp>
        <p:nvSpPr>
          <p:cNvPr id="2" name="Rectangle 1"/>
          <p:cNvSpPr/>
          <p:nvPr/>
        </p:nvSpPr>
        <p:spPr>
          <a:xfrm>
            <a:off x="92454" y="199428"/>
            <a:ext cx="11843658" cy="1261884"/>
          </a:xfrm>
          <a:prstGeom prst="rect">
            <a:avLst/>
          </a:prstGeom>
        </p:spPr>
        <p:txBody>
          <a:bodyPr wrap="square">
            <a:spAutoFit/>
          </a:bodyPr>
          <a:lstStyle/>
          <a:p>
            <a:pPr algn="ctr"/>
            <a:r>
              <a:rPr lang="en-US" sz="4400" dirty="0">
                <a:solidFill>
                  <a:schemeClr val="bg1"/>
                </a:solidFill>
                <a:latin typeface="+mj-lt"/>
                <a:ea typeface="Source Sans Pro"/>
                <a:cs typeface="Source Sans Pro"/>
                <a:sym typeface="Source Sans Pro"/>
              </a:rPr>
              <a:t>Developmental Disabilities vs Mental illness</a:t>
            </a:r>
          </a:p>
          <a:p>
            <a:pPr algn="ctr"/>
            <a:r>
              <a:rPr lang="en-US" sz="3200" dirty="0">
                <a:solidFill>
                  <a:schemeClr val="bg1"/>
                </a:solidFill>
                <a:latin typeface="+mj-lt"/>
                <a:ea typeface="Source Sans Pro"/>
                <a:sym typeface="Source Sans Pro"/>
              </a:rPr>
              <a:t>They are not the same!</a:t>
            </a:r>
            <a:endParaRPr lang="en-US" sz="3200" dirty="0">
              <a:solidFill>
                <a:schemeClr val="bg1"/>
              </a:solidFill>
              <a:latin typeface="+mj-lt"/>
            </a:endParaRPr>
          </a:p>
        </p:txBody>
      </p:sp>
      <p:pic>
        <p:nvPicPr>
          <p:cNvPr id="3" name="Shape 163">
            <a:extLst>
              <a:ext uri="{FF2B5EF4-FFF2-40B4-BE49-F238E27FC236}">
                <a16:creationId xmlns:a16="http://schemas.microsoft.com/office/drawing/2014/main" id="{0A77B563-0F83-4B38-939C-799809907FAE}"/>
              </a:ext>
            </a:extLst>
          </p:cNvPr>
          <p:cNvPicPr preferRelativeResize="0"/>
          <p:nvPr/>
        </p:nvPicPr>
        <p:blipFill rotWithShape="1">
          <a:blip r:embed="rId3">
            <a:alphaModFix/>
          </a:blip>
          <a:srcRect/>
          <a:stretch/>
        </p:blipFill>
        <p:spPr>
          <a:xfrm>
            <a:off x="0" y="6210037"/>
            <a:ext cx="900552" cy="658960"/>
          </a:xfrm>
          <a:prstGeom prst="rect">
            <a:avLst/>
          </a:prstGeom>
          <a:noFill/>
          <a:ln>
            <a:noFill/>
          </a:ln>
        </p:spPr>
      </p:pic>
      <p:sp>
        <p:nvSpPr>
          <p:cNvPr id="5" name="Footer Placeholder 4">
            <a:extLst>
              <a:ext uri="{FF2B5EF4-FFF2-40B4-BE49-F238E27FC236}">
                <a16:creationId xmlns:a16="http://schemas.microsoft.com/office/drawing/2014/main" id="{5B52AAF1-543E-4E79-91BD-AC6F5DEB727A}"/>
              </a:ext>
            </a:extLst>
          </p:cNvPr>
          <p:cNvSpPr>
            <a:spLocks noGrp="1"/>
          </p:cNvSpPr>
          <p:nvPr>
            <p:ph type="ftr" sz="quarter" idx="11"/>
          </p:nvPr>
        </p:nvSpPr>
        <p:spPr/>
        <p:txBody>
          <a:bodyPr/>
          <a:lstStyle/>
          <a:p>
            <a:r>
              <a:rPr lang="en-US" dirty="0"/>
              <a:t>Dthree.ORG</a:t>
            </a:r>
          </a:p>
        </p:txBody>
      </p:sp>
      <p:sp>
        <p:nvSpPr>
          <p:cNvPr id="6" name="Slide Number Placeholder 5">
            <a:extLst>
              <a:ext uri="{FF2B5EF4-FFF2-40B4-BE49-F238E27FC236}">
                <a16:creationId xmlns:a16="http://schemas.microsoft.com/office/drawing/2014/main" id="{839FAF79-C58E-818C-23C8-798E39BCE7B0}"/>
              </a:ext>
            </a:extLst>
          </p:cNvPr>
          <p:cNvSpPr>
            <a:spLocks noGrp="1"/>
          </p:cNvSpPr>
          <p:nvPr>
            <p:ph type="sldNum" sz="quarter" idx="12"/>
          </p:nvPr>
        </p:nvSpPr>
        <p:spPr/>
        <p:txBody>
          <a:bodyPr/>
          <a:lstStyle/>
          <a:p>
            <a:fld id="{4FAB73BC-B049-4115-A692-8D63A059BFB8}" type="slidenum">
              <a:rPr lang="en-US" smtClean="0"/>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pic>
        <p:nvPicPr>
          <p:cNvPr id="161" name="Shape 161"/>
          <p:cNvPicPr preferRelativeResize="0"/>
          <p:nvPr/>
        </p:nvPicPr>
        <p:blipFill rotWithShape="1">
          <a:blip r:embed="rId3">
            <a:alphaModFix/>
          </a:blip>
          <a:srcRect/>
          <a:stretch/>
        </p:blipFill>
        <p:spPr>
          <a:xfrm>
            <a:off x="8489436" y="6317317"/>
            <a:ext cx="1721365" cy="448907"/>
          </a:xfrm>
          <a:prstGeom prst="rect">
            <a:avLst/>
          </a:prstGeom>
          <a:noFill/>
          <a:ln>
            <a:noFill/>
          </a:ln>
        </p:spPr>
      </p:pic>
      <p:pic>
        <p:nvPicPr>
          <p:cNvPr id="162" name="Shape 162"/>
          <p:cNvPicPr preferRelativeResize="0"/>
          <p:nvPr/>
        </p:nvPicPr>
        <p:blipFill rotWithShape="1">
          <a:blip r:embed="rId4">
            <a:alphaModFix/>
          </a:blip>
          <a:srcRect/>
          <a:stretch/>
        </p:blipFill>
        <p:spPr>
          <a:xfrm>
            <a:off x="4525947" y="1097100"/>
            <a:ext cx="5791211" cy="5791211"/>
          </a:xfrm>
          <a:prstGeom prst="rect">
            <a:avLst/>
          </a:prstGeom>
          <a:noFill/>
          <a:ln>
            <a:noFill/>
          </a:ln>
        </p:spPr>
      </p:pic>
      <p:pic>
        <p:nvPicPr>
          <p:cNvPr id="163" name="Shape 163"/>
          <p:cNvPicPr preferRelativeResize="0"/>
          <p:nvPr/>
        </p:nvPicPr>
        <p:blipFill rotWithShape="1">
          <a:blip r:embed="rId5">
            <a:alphaModFix/>
          </a:blip>
          <a:srcRect/>
          <a:stretch/>
        </p:blipFill>
        <p:spPr>
          <a:xfrm>
            <a:off x="29197" y="6274189"/>
            <a:ext cx="899273" cy="612689"/>
          </a:xfrm>
          <a:prstGeom prst="rect">
            <a:avLst/>
          </a:prstGeom>
          <a:noFill/>
          <a:ln>
            <a:noFill/>
          </a:ln>
        </p:spPr>
      </p:pic>
      <p:sp>
        <p:nvSpPr>
          <p:cNvPr id="164" name="Shape 164"/>
          <p:cNvSpPr txBox="1">
            <a:spLocks noGrp="1"/>
          </p:cNvSpPr>
          <p:nvPr>
            <p:ph type="title"/>
          </p:nvPr>
        </p:nvSpPr>
        <p:spPr>
          <a:xfrm>
            <a:off x="812158" y="219529"/>
            <a:ext cx="11882990" cy="730474"/>
          </a:xfrm>
          <a:prstGeom prst="rect">
            <a:avLst/>
          </a:prstGeom>
          <a:noFill/>
          <a:ln>
            <a:noFill/>
          </a:ln>
        </p:spPr>
        <p:txBody>
          <a:bodyPr vert="horz" lIns="91425" tIns="45700" rIns="91425" bIns="45700" rtlCol="0" anchor="b" anchorCtr="0">
            <a:noAutofit/>
          </a:bodyPr>
          <a:lstStyle/>
          <a:p>
            <a:pPr>
              <a:spcBef>
                <a:spcPts val="0"/>
              </a:spcBef>
              <a:buClr>
                <a:schemeClr val="accent1"/>
              </a:buClr>
              <a:buSzPct val="25000"/>
            </a:pPr>
            <a:r>
              <a:rPr lang="en-US" dirty="0">
                <a:solidFill>
                  <a:schemeClr val="bg1"/>
                </a:solidFill>
                <a:ea typeface="Source Sans Pro"/>
                <a:cs typeface="Source Sans Pro"/>
                <a:sym typeface="Source Sans Pro"/>
              </a:rPr>
              <a:t>Intellectual</a:t>
            </a:r>
            <a:r>
              <a:rPr lang="en-US" b="1" dirty="0">
                <a:solidFill>
                  <a:schemeClr val="bg1"/>
                </a:solidFill>
                <a:ea typeface="Source Sans Pro"/>
                <a:cs typeface="Source Sans Pro"/>
                <a:sym typeface="Source Sans Pro"/>
              </a:rPr>
              <a:t> </a:t>
            </a:r>
            <a:r>
              <a:rPr lang="en-US" dirty="0">
                <a:solidFill>
                  <a:schemeClr val="bg1"/>
                </a:solidFill>
                <a:ea typeface="Source Sans Pro"/>
                <a:cs typeface="Source Sans Pro"/>
                <a:sym typeface="Source Sans Pro"/>
              </a:rPr>
              <a:t>and Developmental Disabilities</a:t>
            </a:r>
            <a:endParaRPr lang="en-US" dirty="0">
              <a:solidFill>
                <a:schemeClr val="accent1"/>
              </a:solidFill>
              <a:ea typeface="Source Sans Pro"/>
              <a:cs typeface="Source Sans Pro"/>
              <a:sym typeface="Source Sans Pro"/>
            </a:endParaRPr>
          </a:p>
        </p:txBody>
      </p:sp>
      <p:grpSp>
        <p:nvGrpSpPr>
          <p:cNvPr id="165" name="Shape 165"/>
          <p:cNvGrpSpPr/>
          <p:nvPr/>
        </p:nvGrpSpPr>
        <p:grpSpPr>
          <a:xfrm>
            <a:off x="1524001" y="1477395"/>
            <a:ext cx="5138699" cy="5108140"/>
            <a:chOff x="1901" y="56704"/>
            <a:chExt cx="6092197" cy="5982587"/>
          </a:xfrm>
        </p:grpSpPr>
        <p:sp>
          <p:nvSpPr>
            <p:cNvPr id="166" name="Shape 166"/>
            <p:cNvSpPr/>
            <p:nvPr/>
          </p:nvSpPr>
          <p:spPr>
            <a:xfrm>
              <a:off x="1327545" y="1438565"/>
              <a:ext cx="3440906" cy="3440906"/>
            </a:xfrm>
            <a:prstGeom prst="ellipse">
              <a:avLst/>
            </a:prstGeom>
            <a:gradFill>
              <a:gsLst>
                <a:gs pos="0">
                  <a:srgbClr val="243C4A"/>
                </a:gs>
                <a:gs pos="50000">
                  <a:srgbClr val="34586B"/>
                </a:gs>
                <a:gs pos="100000">
                  <a:srgbClr val="3F6A81"/>
                </a:gs>
              </a:gsLst>
              <a:lin ang="5400000" scaled="0"/>
            </a:gradFill>
            <a:ln w="25400" cap="flat" cmpd="dbl">
              <a:solidFill>
                <a:srgbClr val="44697D"/>
              </a:solidFill>
              <a:prstDash val="solid"/>
              <a:round/>
              <a:headEnd type="none" w="med" len="med"/>
              <a:tailEnd type="none" w="med" len="med"/>
            </a:ln>
          </p:spPr>
          <p:txBody>
            <a:bodyPr lIns="91425" tIns="91425" rIns="91425" bIns="91425" anchor="ctr" anchorCtr="0">
              <a:noAutofit/>
            </a:bodyPr>
            <a:lstStyle/>
            <a:p>
              <a:endParaRPr/>
            </a:p>
          </p:txBody>
        </p:sp>
        <p:sp>
          <p:nvSpPr>
            <p:cNvPr id="167" name="Shape 167"/>
            <p:cNvSpPr txBox="1"/>
            <p:nvPr/>
          </p:nvSpPr>
          <p:spPr>
            <a:xfrm>
              <a:off x="1831455" y="1942474"/>
              <a:ext cx="2433087" cy="2433087"/>
            </a:xfrm>
            <a:prstGeom prst="rect">
              <a:avLst/>
            </a:prstGeom>
            <a:noFill/>
            <a:ln>
              <a:noFill/>
            </a:ln>
          </p:spPr>
          <p:txBody>
            <a:bodyPr lIns="33000" tIns="33000" rIns="33000" bIns="33000" anchor="ctr" anchorCtr="0">
              <a:noAutofit/>
            </a:bodyPr>
            <a:lstStyle/>
            <a:p>
              <a:pPr algn="ctr">
                <a:lnSpc>
                  <a:spcPct val="90000"/>
                </a:lnSpc>
                <a:buSzPct val="25000"/>
              </a:pPr>
              <a:r>
                <a:rPr lang="en-US" b="1" dirty="0">
                  <a:solidFill>
                    <a:schemeClr val="dk1"/>
                  </a:solidFill>
                  <a:latin typeface="Trebuchet MS"/>
                  <a:ea typeface="Trebuchet MS"/>
                  <a:cs typeface="Trebuchet MS"/>
                  <a:sym typeface="Trebuchet MS"/>
                </a:rPr>
                <a:t>Developmental Disability</a:t>
              </a:r>
              <a:br>
                <a:rPr lang="en-US" b="1" dirty="0">
                  <a:solidFill>
                    <a:schemeClr val="dk1"/>
                  </a:solidFill>
                  <a:latin typeface="Trebuchet MS"/>
                  <a:ea typeface="Trebuchet MS"/>
                  <a:cs typeface="Trebuchet MS"/>
                  <a:sym typeface="Trebuchet MS"/>
                </a:rPr>
              </a:br>
              <a:r>
                <a:rPr lang="en-US" dirty="0">
                  <a:solidFill>
                    <a:schemeClr val="dk1"/>
                  </a:solidFill>
                  <a:latin typeface="Trebuchet MS"/>
                  <a:ea typeface="Trebuchet MS"/>
                  <a:cs typeface="Trebuchet MS"/>
                  <a:sym typeface="Trebuchet MS"/>
                </a:rPr>
                <a:t>Who has ID?</a:t>
              </a:r>
            </a:p>
          </p:txBody>
        </p:sp>
        <p:sp>
          <p:nvSpPr>
            <p:cNvPr id="168" name="Shape 168"/>
            <p:cNvSpPr/>
            <p:nvPr/>
          </p:nvSpPr>
          <p:spPr>
            <a:xfrm>
              <a:off x="2187773" y="56704"/>
              <a:ext cx="1720453" cy="1720453"/>
            </a:xfrm>
            <a:prstGeom prst="ellipse">
              <a:avLst/>
            </a:prstGeom>
            <a:solidFill>
              <a:srgbClr val="FFCB00"/>
            </a:solidFill>
            <a:ln w="25400" cap="flat" cmpd="dbl">
              <a:solidFill>
                <a:srgbClr val="FFCB00"/>
              </a:solidFill>
              <a:prstDash val="solid"/>
              <a:round/>
              <a:headEnd type="none" w="med" len="med"/>
              <a:tailEnd type="none" w="med" len="med"/>
            </a:ln>
          </p:spPr>
          <p:txBody>
            <a:bodyPr lIns="91425" tIns="91425" rIns="91425" bIns="91425" anchor="ctr" anchorCtr="0">
              <a:noAutofit/>
            </a:bodyPr>
            <a:lstStyle/>
            <a:p>
              <a:endParaRPr/>
            </a:p>
          </p:txBody>
        </p:sp>
        <p:sp>
          <p:nvSpPr>
            <p:cNvPr id="169" name="Shape 169"/>
            <p:cNvSpPr txBox="1"/>
            <p:nvPr/>
          </p:nvSpPr>
          <p:spPr>
            <a:xfrm>
              <a:off x="2439727" y="308660"/>
              <a:ext cx="1216542" cy="1216542"/>
            </a:xfrm>
            <a:prstGeom prst="rect">
              <a:avLst/>
            </a:prstGeom>
            <a:noFill/>
            <a:ln>
              <a:noFill/>
            </a:ln>
          </p:spPr>
          <p:txBody>
            <a:bodyPr lIns="17775" tIns="17775" rIns="17775" bIns="17775" anchor="ctr" anchorCtr="0">
              <a:noAutofit/>
            </a:bodyPr>
            <a:lstStyle/>
            <a:p>
              <a:pPr algn="ctr">
                <a:lnSpc>
                  <a:spcPct val="90000"/>
                </a:lnSpc>
                <a:buSzPct val="25000"/>
              </a:pPr>
              <a:r>
                <a:rPr lang="en-US" sz="1400" b="1">
                  <a:solidFill>
                    <a:schemeClr val="dk1"/>
                  </a:solidFill>
                  <a:latin typeface="Trebuchet MS"/>
                  <a:ea typeface="Trebuchet MS"/>
                  <a:cs typeface="Trebuchet MS"/>
                  <a:sym typeface="Trebuchet MS"/>
                </a:rPr>
                <a:t>Intellectual Disability</a:t>
              </a:r>
            </a:p>
            <a:p>
              <a:pPr algn="ctr">
                <a:lnSpc>
                  <a:spcPct val="90000"/>
                </a:lnSpc>
                <a:spcBef>
                  <a:spcPts val="490"/>
                </a:spcBef>
                <a:buSzPct val="25000"/>
              </a:pPr>
              <a:r>
                <a:rPr lang="en-US" sz="1400">
                  <a:solidFill>
                    <a:schemeClr val="dk1"/>
                  </a:solidFill>
                  <a:latin typeface="Trebuchet MS"/>
                  <a:ea typeface="Trebuchet MS"/>
                  <a:cs typeface="Trebuchet MS"/>
                  <a:sym typeface="Trebuchet MS"/>
                </a:rPr>
                <a:t>2-3% of the population</a:t>
              </a:r>
            </a:p>
          </p:txBody>
        </p:sp>
        <p:sp>
          <p:nvSpPr>
            <p:cNvPr id="170" name="Shape 170"/>
            <p:cNvSpPr/>
            <p:nvPr/>
          </p:nvSpPr>
          <p:spPr>
            <a:xfrm>
              <a:off x="3940705" y="900874"/>
              <a:ext cx="1720453" cy="1720453"/>
            </a:xfrm>
            <a:prstGeom prst="ellipse">
              <a:avLst/>
            </a:prstGeom>
            <a:solidFill>
              <a:srgbClr val="EA7125"/>
            </a:solidFill>
            <a:ln w="25400" cap="flat" cmpd="dbl">
              <a:solidFill>
                <a:srgbClr val="EA7125"/>
              </a:solidFill>
              <a:prstDash val="solid"/>
              <a:round/>
              <a:headEnd type="none" w="med" len="med"/>
              <a:tailEnd type="none" w="med" len="med"/>
            </a:ln>
          </p:spPr>
          <p:txBody>
            <a:bodyPr lIns="91425" tIns="91425" rIns="91425" bIns="91425" anchor="ctr" anchorCtr="0">
              <a:noAutofit/>
            </a:bodyPr>
            <a:lstStyle/>
            <a:p>
              <a:endParaRPr/>
            </a:p>
          </p:txBody>
        </p:sp>
        <p:sp>
          <p:nvSpPr>
            <p:cNvPr id="171" name="Shape 171"/>
            <p:cNvSpPr txBox="1"/>
            <p:nvPr/>
          </p:nvSpPr>
          <p:spPr>
            <a:xfrm>
              <a:off x="4192660" y="1152829"/>
              <a:ext cx="1216542" cy="1216542"/>
            </a:xfrm>
            <a:prstGeom prst="rect">
              <a:avLst/>
            </a:prstGeom>
            <a:noFill/>
            <a:ln>
              <a:noFill/>
            </a:ln>
          </p:spPr>
          <p:txBody>
            <a:bodyPr lIns="17775" tIns="17775" rIns="17775" bIns="17775" anchor="ctr" anchorCtr="0">
              <a:noAutofit/>
            </a:bodyPr>
            <a:lstStyle/>
            <a:p>
              <a:pPr algn="ctr">
                <a:lnSpc>
                  <a:spcPct val="90000"/>
                </a:lnSpc>
                <a:buSzPct val="25000"/>
              </a:pPr>
              <a:r>
                <a:rPr lang="en-US" sz="1400" b="1">
                  <a:solidFill>
                    <a:schemeClr val="dk1"/>
                  </a:solidFill>
                  <a:latin typeface="Trebuchet MS"/>
                  <a:ea typeface="Trebuchet MS"/>
                  <a:cs typeface="Trebuchet MS"/>
                  <a:sym typeface="Trebuchet MS"/>
                </a:rPr>
                <a:t>Down Syndrome</a:t>
              </a:r>
              <a:br>
                <a:rPr lang="en-US" sz="1400">
                  <a:solidFill>
                    <a:schemeClr val="dk1"/>
                  </a:solidFill>
                  <a:latin typeface="Trebuchet MS"/>
                  <a:ea typeface="Trebuchet MS"/>
                  <a:cs typeface="Trebuchet MS"/>
                  <a:sym typeface="Trebuchet MS"/>
                </a:rPr>
              </a:br>
              <a:r>
                <a:rPr lang="en-US" sz="1400">
                  <a:solidFill>
                    <a:schemeClr val="dk1"/>
                  </a:solidFill>
                  <a:latin typeface="Trebuchet MS"/>
                  <a:ea typeface="Trebuchet MS"/>
                  <a:cs typeface="Trebuchet MS"/>
                  <a:sym typeface="Trebuchet MS"/>
                </a:rPr>
                <a:t>A majority</a:t>
              </a:r>
            </a:p>
          </p:txBody>
        </p:sp>
        <p:sp>
          <p:nvSpPr>
            <p:cNvPr id="172" name="Shape 172"/>
            <p:cNvSpPr/>
            <p:nvPr/>
          </p:nvSpPr>
          <p:spPr>
            <a:xfrm>
              <a:off x="4373644" y="2797701"/>
              <a:ext cx="1720453" cy="1720453"/>
            </a:xfrm>
            <a:prstGeom prst="ellipse">
              <a:avLst/>
            </a:prstGeom>
            <a:solidFill>
              <a:srgbClr val="EA7125"/>
            </a:solidFill>
            <a:ln w="25400" cap="flat" cmpd="dbl">
              <a:solidFill>
                <a:srgbClr val="EA7125"/>
              </a:solidFill>
              <a:prstDash val="solid"/>
              <a:round/>
              <a:headEnd type="none" w="med" len="med"/>
              <a:tailEnd type="none" w="med" len="med"/>
            </a:ln>
          </p:spPr>
          <p:txBody>
            <a:bodyPr lIns="91425" tIns="91425" rIns="91425" bIns="91425" anchor="ctr" anchorCtr="0">
              <a:noAutofit/>
            </a:bodyPr>
            <a:lstStyle/>
            <a:p>
              <a:endParaRPr/>
            </a:p>
          </p:txBody>
        </p:sp>
        <p:sp>
          <p:nvSpPr>
            <p:cNvPr id="173" name="Shape 173"/>
            <p:cNvSpPr txBox="1"/>
            <p:nvPr/>
          </p:nvSpPr>
          <p:spPr>
            <a:xfrm>
              <a:off x="4625600" y="3049657"/>
              <a:ext cx="1216542" cy="1216542"/>
            </a:xfrm>
            <a:prstGeom prst="rect">
              <a:avLst/>
            </a:prstGeom>
            <a:noFill/>
            <a:ln>
              <a:noFill/>
            </a:ln>
          </p:spPr>
          <p:txBody>
            <a:bodyPr lIns="17775" tIns="17775" rIns="17775" bIns="17775" anchor="ctr" anchorCtr="0">
              <a:noAutofit/>
            </a:bodyPr>
            <a:lstStyle/>
            <a:p>
              <a:pPr algn="ctr">
                <a:lnSpc>
                  <a:spcPct val="90000"/>
                </a:lnSpc>
                <a:buSzPct val="25000"/>
              </a:pPr>
              <a:r>
                <a:rPr lang="en-US" sz="1400" b="1">
                  <a:solidFill>
                    <a:schemeClr val="dk1"/>
                  </a:solidFill>
                  <a:latin typeface="Trebuchet MS"/>
                  <a:ea typeface="Trebuchet MS"/>
                  <a:cs typeface="Trebuchet MS"/>
                  <a:sym typeface="Trebuchet MS"/>
                </a:rPr>
                <a:t>Fragile X Syndrome</a:t>
              </a:r>
              <a:br>
                <a:rPr lang="en-US" sz="1400">
                  <a:solidFill>
                    <a:schemeClr val="dk1"/>
                  </a:solidFill>
                  <a:latin typeface="Trebuchet MS"/>
                  <a:ea typeface="Trebuchet MS"/>
                  <a:cs typeface="Trebuchet MS"/>
                  <a:sym typeface="Trebuchet MS"/>
                </a:rPr>
              </a:br>
              <a:r>
                <a:rPr lang="en-US" sz="1400">
                  <a:solidFill>
                    <a:schemeClr val="dk1"/>
                  </a:solidFill>
                  <a:latin typeface="Trebuchet MS"/>
                  <a:ea typeface="Trebuchet MS"/>
                  <a:cs typeface="Trebuchet MS"/>
                  <a:sym typeface="Trebuchet MS"/>
                </a:rPr>
                <a:t>80% of boys, 33% of girls</a:t>
              </a:r>
            </a:p>
          </p:txBody>
        </p:sp>
        <p:sp>
          <p:nvSpPr>
            <p:cNvPr id="174" name="Shape 174"/>
            <p:cNvSpPr/>
            <p:nvPr/>
          </p:nvSpPr>
          <p:spPr>
            <a:xfrm>
              <a:off x="3160576" y="4318839"/>
              <a:ext cx="1720453" cy="1720453"/>
            </a:xfrm>
            <a:prstGeom prst="ellipse">
              <a:avLst/>
            </a:prstGeom>
            <a:solidFill>
              <a:srgbClr val="EA7125"/>
            </a:solidFill>
            <a:ln w="25400" cap="flat" cmpd="dbl">
              <a:solidFill>
                <a:srgbClr val="EA7125"/>
              </a:solidFill>
              <a:prstDash val="solid"/>
              <a:round/>
              <a:headEnd type="none" w="med" len="med"/>
              <a:tailEnd type="none" w="med" len="med"/>
            </a:ln>
          </p:spPr>
          <p:txBody>
            <a:bodyPr lIns="91425" tIns="91425" rIns="91425" bIns="91425" anchor="ctr" anchorCtr="0">
              <a:noAutofit/>
            </a:bodyPr>
            <a:lstStyle/>
            <a:p>
              <a:endParaRPr/>
            </a:p>
          </p:txBody>
        </p:sp>
        <p:sp>
          <p:nvSpPr>
            <p:cNvPr id="175" name="Shape 175"/>
            <p:cNvSpPr txBox="1"/>
            <p:nvPr/>
          </p:nvSpPr>
          <p:spPr>
            <a:xfrm>
              <a:off x="3412532" y="4570794"/>
              <a:ext cx="1216542" cy="1216542"/>
            </a:xfrm>
            <a:prstGeom prst="rect">
              <a:avLst/>
            </a:prstGeom>
            <a:noFill/>
            <a:ln>
              <a:noFill/>
            </a:ln>
          </p:spPr>
          <p:txBody>
            <a:bodyPr lIns="17775" tIns="17775" rIns="17775" bIns="17775" anchor="ctr" anchorCtr="0">
              <a:noAutofit/>
            </a:bodyPr>
            <a:lstStyle/>
            <a:p>
              <a:pPr algn="ctr">
                <a:lnSpc>
                  <a:spcPct val="90000"/>
                </a:lnSpc>
                <a:buSzPct val="25000"/>
              </a:pPr>
              <a:r>
                <a:rPr lang="en-US" sz="1400" b="1">
                  <a:solidFill>
                    <a:schemeClr val="dk1"/>
                  </a:solidFill>
                  <a:latin typeface="Trebuchet MS"/>
                  <a:ea typeface="Trebuchet MS"/>
                  <a:cs typeface="Trebuchet MS"/>
                  <a:sym typeface="Trebuchet MS"/>
                </a:rPr>
                <a:t>Cerebral Palsy</a:t>
              </a:r>
              <a:br>
                <a:rPr lang="en-US" sz="1400">
                  <a:solidFill>
                    <a:schemeClr val="dk1"/>
                  </a:solidFill>
                  <a:latin typeface="Trebuchet MS"/>
                  <a:ea typeface="Trebuchet MS"/>
                  <a:cs typeface="Trebuchet MS"/>
                  <a:sym typeface="Trebuchet MS"/>
                </a:rPr>
              </a:br>
              <a:r>
                <a:rPr lang="en-US" sz="1400">
                  <a:solidFill>
                    <a:schemeClr val="dk1"/>
                  </a:solidFill>
                  <a:latin typeface="Trebuchet MS"/>
                  <a:ea typeface="Trebuchet MS"/>
                  <a:cs typeface="Trebuchet MS"/>
                  <a:sym typeface="Trebuchet MS"/>
                </a:rPr>
                <a:t>50-75%</a:t>
              </a:r>
            </a:p>
          </p:txBody>
        </p:sp>
        <p:sp>
          <p:nvSpPr>
            <p:cNvPr id="176" name="Shape 176"/>
            <p:cNvSpPr/>
            <p:nvPr/>
          </p:nvSpPr>
          <p:spPr>
            <a:xfrm>
              <a:off x="1214967" y="4318839"/>
              <a:ext cx="1720453" cy="1720453"/>
            </a:xfrm>
            <a:prstGeom prst="ellipse">
              <a:avLst/>
            </a:prstGeom>
            <a:solidFill>
              <a:srgbClr val="EA7125"/>
            </a:solidFill>
            <a:ln w="25400" cap="flat" cmpd="dbl">
              <a:solidFill>
                <a:srgbClr val="EA7125"/>
              </a:solidFill>
              <a:prstDash val="solid"/>
              <a:round/>
              <a:headEnd type="none" w="med" len="med"/>
              <a:tailEnd type="none" w="med" len="med"/>
            </a:ln>
          </p:spPr>
          <p:txBody>
            <a:bodyPr lIns="91425" tIns="91425" rIns="91425" bIns="91425" anchor="ctr" anchorCtr="0">
              <a:noAutofit/>
            </a:bodyPr>
            <a:lstStyle/>
            <a:p>
              <a:endParaRPr/>
            </a:p>
          </p:txBody>
        </p:sp>
        <p:sp>
          <p:nvSpPr>
            <p:cNvPr id="177" name="Shape 177"/>
            <p:cNvSpPr txBox="1"/>
            <p:nvPr/>
          </p:nvSpPr>
          <p:spPr>
            <a:xfrm>
              <a:off x="1466923" y="4570794"/>
              <a:ext cx="1216542" cy="1216542"/>
            </a:xfrm>
            <a:prstGeom prst="rect">
              <a:avLst/>
            </a:prstGeom>
            <a:noFill/>
            <a:ln>
              <a:noFill/>
            </a:ln>
          </p:spPr>
          <p:txBody>
            <a:bodyPr lIns="17775" tIns="17775" rIns="17775" bIns="17775" anchor="ctr" anchorCtr="0">
              <a:noAutofit/>
            </a:bodyPr>
            <a:lstStyle/>
            <a:p>
              <a:pPr algn="ctr">
                <a:lnSpc>
                  <a:spcPct val="90000"/>
                </a:lnSpc>
                <a:buSzPct val="25000"/>
              </a:pPr>
              <a:r>
                <a:rPr lang="en-US" sz="1400" b="1">
                  <a:solidFill>
                    <a:schemeClr val="dk1"/>
                  </a:solidFill>
                  <a:latin typeface="Trebuchet MS"/>
                  <a:ea typeface="Trebuchet MS"/>
                  <a:cs typeface="Trebuchet MS"/>
                  <a:sym typeface="Trebuchet MS"/>
                </a:rPr>
                <a:t>Autism Spectrum Disorders</a:t>
              </a:r>
              <a:br>
                <a:rPr lang="en-US" sz="1400">
                  <a:solidFill>
                    <a:schemeClr val="dk1"/>
                  </a:solidFill>
                  <a:latin typeface="Trebuchet MS"/>
                  <a:ea typeface="Trebuchet MS"/>
                  <a:cs typeface="Trebuchet MS"/>
                  <a:sym typeface="Trebuchet MS"/>
                </a:rPr>
              </a:br>
              <a:r>
                <a:rPr lang="en-US" sz="1400">
                  <a:solidFill>
                    <a:schemeClr val="dk1"/>
                  </a:solidFill>
                  <a:latin typeface="Trebuchet MS"/>
                  <a:ea typeface="Trebuchet MS"/>
                  <a:cs typeface="Trebuchet MS"/>
                  <a:sym typeface="Trebuchet MS"/>
                </a:rPr>
                <a:t>40% </a:t>
              </a:r>
            </a:p>
            <a:p>
              <a:pPr algn="ctr">
                <a:lnSpc>
                  <a:spcPct val="90000"/>
                </a:lnSpc>
                <a:spcBef>
                  <a:spcPts val="490"/>
                </a:spcBef>
                <a:buSzPct val="25000"/>
              </a:pPr>
              <a:r>
                <a:rPr lang="en-US" sz="1400">
                  <a:solidFill>
                    <a:schemeClr val="dk1"/>
                  </a:solidFill>
                  <a:latin typeface="Trebuchet MS"/>
                  <a:ea typeface="Trebuchet MS"/>
                  <a:cs typeface="Trebuchet MS"/>
                  <a:sym typeface="Trebuchet MS"/>
                </a:rPr>
                <a:t>1 in 68 people</a:t>
              </a:r>
            </a:p>
          </p:txBody>
        </p:sp>
        <p:sp>
          <p:nvSpPr>
            <p:cNvPr id="178" name="Shape 178"/>
            <p:cNvSpPr/>
            <p:nvPr/>
          </p:nvSpPr>
          <p:spPr>
            <a:xfrm>
              <a:off x="1901" y="2797701"/>
              <a:ext cx="1720453" cy="1720453"/>
            </a:xfrm>
            <a:prstGeom prst="ellipse">
              <a:avLst/>
            </a:prstGeom>
            <a:solidFill>
              <a:srgbClr val="EA7125"/>
            </a:solidFill>
            <a:ln w="25400" cap="flat" cmpd="dbl">
              <a:solidFill>
                <a:srgbClr val="EA7125"/>
              </a:solidFill>
              <a:prstDash val="solid"/>
              <a:round/>
              <a:headEnd type="none" w="med" len="med"/>
              <a:tailEnd type="none" w="med" len="med"/>
            </a:ln>
          </p:spPr>
          <p:txBody>
            <a:bodyPr lIns="91425" tIns="91425" rIns="91425" bIns="91425" anchor="ctr" anchorCtr="0">
              <a:noAutofit/>
            </a:bodyPr>
            <a:lstStyle/>
            <a:p>
              <a:endParaRPr/>
            </a:p>
          </p:txBody>
        </p:sp>
        <p:sp>
          <p:nvSpPr>
            <p:cNvPr id="179" name="Shape 179"/>
            <p:cNvSpPr txBox="1"/>
            <p:nvPr/>
          </p:nvSpPr>
          <p:spPr>
            <a:xfrm>
              <a:off x="253856" y="3049657"/>
              <a:ext cx="1216542" cy="1216542"/>
            </a:xfrm>
            <a:prstGeom prst="rect">
              <a:avLst/>
            </a:prstGeom>
            <a:noFill/>
            <a:ln>
              <a:noFill/>
            </a:ln>
          </p:spPr>
          <p:txBody>
            <a:bodyPr lIns="17775" tIns="17775" rIns="17775" bIns="17775" anchor="ctr" anchorCtr="0">
              <a:noAutofit/>
            </a:bodyPr>
            <a:lstStyle/>
            <a:p>
              <a:pPr algn="ctr">
                <a:lnSpc>
                  <a:spcPct val="90000"/>
                </a:lnSpc>
                <a:buSzPct val="25000"/>
              </a:pPr>
              <a:r>
                <a:rPr lang="en-US" sz="1400" b="1">
                  <a:solidFill>
                    <a:schemeClr val="dk1"/>
                  </a:solidFill>
                  <a:latin typeface="Trebuchet MS"/>
                  <a:ea typeface="Trebuchet MS"/>
                  <a:cs typeface="Trebuchet MS"/>
                  <a:sym typeface="Trebuchet MS"/>
                </a:rPr>
                <a:t>Fetal Alcohol Spectrum Disorders</a:t>
              </a:r>
              <a:br>
                <a:rPr lang="en-US" sz="1400">
                  <a:solidFill>
                    <a:schemeClr val="dk1"/>
                  </a:solidFill>
                  <a:latin typeface="Trebuchet MS"/>
                  <a:ea typeface="Trebuchet MS"/>
                  <a:cs typeface="Trebuchet MS"/>
                  <a:sym typeface="Trebuchet MS"/>
                </a:rPr>
              </a:br>
              <a:r>
                <a:rPr lang="en-US" sz="1400">
                  <a:solidFill>
                    <a:schemeClr val="dk1"/>
                  </a:solidFill>
                  <a:latin typeface="Trebuchet MS"/>
                  <a:ea typeface="Trebuchet MS"/>
                  <a:cs typeface="Trebuchet MS"/>
                  <a:sym typeface="Trebuchet MS"/>
                </a:rPr>
                <a:t>35%</a:t>
              </a:r>
            </a:p>
          </p:txBody>
        </p:sp>
        <p:sp>
          <p:nvSpPr>
            <p:cNvPr id="180" name="Shape 180"/>
            <p:cNvSpPr/>
            <p:nvPr/>
          </p:nvSpPr>
          <p:spPr>
            <a:xfrm>
              <a:off x="434839" y="900874"/>
              <a:ext cx="1720453" cy="1720453"/>
            </a:xfrm>
            <a:prstGeom prst="ellipse">
              <a:avLst/>
            </a:prstGeom>
            <a:solidFill>
              <a:srgbClr val="EA7125"/>
            </a:solidFill>
            <a:ln w="25400" cap="flat" cmpd="dbl">
              <a:solidFill>
                <a:srgbClr val="EA7125"/>
              </a:solidFill>
              <a:prstDash val="solid"/>
              <a:round/>
              <a:headEnd type="none" w="med" len="med"/>
              <a:tailEnd type="none" w="med" len="med"/>
            </a:ln>
          </p:spPr>
          <p:txBody>
            <a:bodyPr lIns="91425" tIns="91425" rIns="91425" bIns="91425" anchor="ctr" anchorCtr="0">
              <a:noAutofit/>
            </a:bodyPr>
            <a:lstStyle/>
            <a:p>
              <a:endParaRPr/>
            </a:p>
          </p:txBody>
        </p:sp>
        <p:sp>
          <p:nvSpPr>
            <p:cNvPr id="181" name="Shape 181"/>
            <p:cNvSpPr txBox="1"/>
            <p:nvPr/>
          </p:nvSpPr>
          <p:spPr>
            <a:xfrm>
              <a:off x="686795" y="1152829"/>
              <a:ext cx="1216542" cy="1216542"/>
            </a:xfrm>
            <a:prstGeom prst="rect">
              <a:avLst/>
            </a:prstGeom>
            <a:noFill/>
            <a:ln>
              <a:noFill/>
            </a:ln>
          </p:spPr>
          <p:txBody>
            <a:bodyPr lIns="17775" tIns="17775" rIns="17775" bIns="17775" anchor="ctr" anchorCtr="0">
              <a:noAutofit/>
            </a:bodyPr>
            <a:lstStyle/>
            <a:p>
              <a:pPr algn="ctr">
                <a:lnSpc>
                  <a:spcPct val="90000"/>
                </a:lnSpc>
                <a:buSzPct val="25000"/>
              </a:pPr>
              <a:r>
                <a:rPr lang="en-US" sz="1400" b="1">
                  <a:solidFill>
                    <a:schemeClr val="dk1"/>
                  </a:solidFill>
                  <a:latin typeface="Trebuchet MS"/>
                  <a:ea typeface="Trebuchet MS"/>
                  <a:cs typeface="Trebuchet MS"/>
                  <a:sym typeface="Trebuchet MS"/>
                </a:rPr>
                <a:t>Epilepsy</a:t>
              </a:r>
              <a:br>
                <a:rPr lang="en-US" sz="1400">
                  <a:solidFill>
                    <a:schemeClr val="dk1"/>
                  </a:solidFill>
                  <a:latin typeface="Trebuchet MS"/>
                  <a:ea typeface="Trebuchet MS"/>
                  <a:cs typeface="Trebuchet MS"/>
                  <a:sym typeface="Trebuchet MS"/>
                </a:rPr>
              </a:br>
              <a:r>
                <a:rPr lang="en-US" sz="1400">
                  <a:solidFill>
                    <a:schemeClr val="dk1"/>
                  </a:solidFill>
                  <a:latin typeface="Trebuchet MS"/>
                  <a:ea typeface="Trebuchet MS"/>
                  <a:cs typeface="Trebuchet MS"/>
                  <a:sym typeface="Trebuchet MS"/>
                </a:rPr>
                <a:t>25.5%</a:t>
              </a:r>
            </a:p>
          </p:txBody>
        </p:sp>
      </p:grpSp>
      <p:sp>
        <p:nvSpPr>
          <p:cNvPr id="24" name="Shape 155"/>
          <p:cNvSpPr/>
          <p:nvPr/>
        </p:nvSpPr>
        <p:spPr>
          <a:xfrm>
            <a:off x="7100542" y="1463402"/>
            <a:ext cx="3110259" cy="1849278"/>
          </a:xfrm>
          <a:prstGeom prst="rect">
            <a:avLst/>
          </a:prstGeom>
          <a:gradFill>
            <a:gsLst>
              <a:gs pos="0">
                <a:srgbClr val="FFBE00"/>
              </a:gs>
              <a:gs pos="69000">
                <a:srgbClr val="FFCA59"/>
              </a:gs>
              <a:gs pos="100000">
                <a:srgbClr val="FFDDA8"/>
              </a:gs>
            </a:gsLst>
            <a:path path="circle">
              <a:fillToRect l="50000" t="50000" r="50000" b="50000"/>
            </a:path>
            <a:tileRect/>
          </a:gradFill>
          <a:ln w="12700" cap="flat" cmpd="sng">
            <a:solidFill>
              <a:srgbClr val="FFB100"/>
            </a:solidFill>
            <a:prstDash val="solid"/>
            <a:round/>
            <a:headEnd type="none" w="med" len="med"/>
            <a:tailEnd type="none" w="med" len="med"/>
          </a:ln>
          <a:effectLst>
            <a:outerShdw blurRad="63500" dist="25400" dir="5400000" sx="101000" sy="101000" rotWithShape="0">
              <a:srgbClr val="000000">
                <a:alpha val="40000"/>
              </a:srgbClr>
            </a:outerShdw>
          </a:effectLst>
        </p:spPr>
        <p:txBody>
          <a:bodyPr lIns="91425" tIns="45700" rIns="91425" bIns="45700" anchor="ctr" anchorCtr="0">
            <a:noAutofit/>
          </a:bodyPr>
          <a:lstStyle/>
          <a:p>
            <a:pPr lvl="0" algn="ctr">
              <a:buSzPct val="25000"/>
            </a:pPr>
            <a:r>
              <a:rPr lang="en-US" sz="2400" dirty="0">
                <a:solidFill>
                  <a:srgbClr val="FF0000"/>
                </a:solidFill>
                <a:latin typeface="Source Sans Pro"/>
                <a:ea typeface="Source Sans Pro"/>
                <a:cs typeface="Source Sans Pro"/>
                <a:sym typeface="Source Sans Pro"/>
              </a:rPr>
              <a:t>According to the CDC: 17% ( 1 in 6)  of American Children have ID/DD</a:t>
            </a:r>
            <a:endParaRPr lang="en-US" sz="2400" dirty="0">
              <a:solidFill>
                <a:schemeClr val="dk1"/>
              </a:solidFill>
              <a:latin typeface="Source Sans Pro"/>
              <a:ea typeface="Source Sans Pro"/>
              <a:cs typeface="Source Sans Pro"/>
              <a:sym typeface="Source Sans Pro"/>
            </a:endParaRPr>
          </a:p>
        </p:txBody>
      </p:sp>
      <p:sp>
        <p:nvSpPr>
          <p:cNvPr id="25" name="Shape 155"/>
          <p:cNvSpPr/>
          <p:nvPr/>
        </p:nvSpPr>
        <p:spPr>
          <a:xfrm>
            <a:off x="7110253" y="3627605"/>
            <a:ext cx="3110259" cy="1704076"/>
          </a:xfrm>
          <a:prstGeom prst="rect">
            <a:avLst/>
          </a:prstGeom>
          <a:gradFill>
            <a:gsLst>
              <a:gs pos="0">
                <a:srgbClr val="FFBE00"/>
              </a:gs>
              <a:gs pos="69000">
                <a:srgbClr val="FFCA59"/>
              </a:gs>
              <a:gs pos="100000">
                <a:srgbClr val="FFDDA8"/>
              </a:gs>
            </a:gsLst>
            <a:path path="circle">
              <a:fillToRect l="50000" t="50000" r="50000" b="50000"/>
            </a:path>
            <a:tileRect/>
          </a:gradFill>
          <a:ln w="12700" cap="flat" cmpd="sng">
            <a:solidFill>
              <a:srgbClr val="FFB100"/>
            </a:solidFill>
            <a:prstDash val="solid"/>
            <a:round/>
            <a:headEnd type="none" w="med" len="med"/>
            <a:tailEnd type="none" w="med" len="med"/>
          </a:ln>
          <a:effectLst>
            <a:outerShdw blurRad="63500" dist="25400" dir="5400000" sx="101000" sy="101000" rotWithShape="0">
              <a:srgbClr val="000000">
                <a:alpha val="40000"/>
              </a:srgbClr>
            </a:outerShdw>
          </a:effectLst>
        </p:spPr>
        <p:txBody>
          <a:bodyPr lIns="91425" tIns="45700" rIns="91425" bIns="45700" anchor="ctr" anchorCtr="0">
            <a:noAutofit/>
          </a:bodyPr>
          <a:lstStyle/>
          <a:p>
            <a:pPr lvl="0" algn="ctr">
              <a:buSzPct val="25000"/>
            </a:pPr>
            <a:r>
              <a:rPr lang="en-US" sz="2400" dirty="0">
                <a:solidFill>
                  <a:srgbClr val="FF0000"/>
                </a:solidFill>
                <a:latin typeface="Source Sans Pro"/>
                <a:ea typeface="Source Sans Pro"/>
                <a:cs typeface="Source Sans Pro"/>
                <a:sym typeface="Source Sans Pro"/>
              </a:rPr>
              <a:t> 1/36 have Autism.</a:t>
            </a:r>
          </a:p>
          <a:p>
            <a:pPr lvl="0" algn="ctr">
              <a:buSzPct val="25000"/>
            </a:pPr>
            <a:endParaRPr lang="en-US" sz="1100" dirty="0">
              <a:solidFill>
                <a:schemeClr val="dk1"/>
              </a:solidFill>
              <a:latin typeface="Source Sans Pro"/>
              <a:ea typeface="Source Sans Pro"/>
              <a:cs typeface="Source Sans Pro"/>
              <a:sym typeface="Source Sans Pro"/>
            </a:endParaRPr>
          </a:p>
        </p:txBody>
      </p:sp>
      <p:sp>
        <p:nvSpPr>
          <p:cNvPr id="5" name="Slide Number Placeholder 4">
            <a:extLst>
              <a:ext uri="{FF2B5EF4-FFF2-40B4-BE49-F238E27FC236}">
                <a16:creationId xmlns:a16="http://schemas.microsoft.com/office/drawing/2014/main" id="{8405C33C-B21D-063E-6986-7947D1FAC016}"/>
              </a:ext>
            </a:extLst>
          </p:cNvPr>
          <p:cNvSpPr>
            <a:spLocks noGrp="1"/>
          </p:cNvSpPr>
          <p:nvPr>
            <p:ph type="sldNum" sz="quarter" idx="12"/>
          </p:nvPr>
        </p:nvSpPr>
        <p:spPr/>
        <p:txBody>
          <a:bodyPr/>
          <a:lstStyle/>
          <a:p>
            <a:fld id="{4FAB73BC-B049-4115-A692-8D63A059BFB8}" type="slidenum">
              <a:rPr lang="en-US" smtClean="0"/>
              <a:t>5</a:t>
            </a:fld>
            <a:endParaRPr lang="en-US"/>
          </a:p>
        </p:txBody>
      </p:sp>
      <p:sp>
        <p:nvSpPr>
          <p:cNvPr id="2" name="Footer Placeholder 4">
            <a:extLst>
              <a:ext uri="{FF2B5EF4-FFF2-40B4-BE49-F238E27FC236}">
                <a16:creationId xmlns:a16="http://schemas.microsoft.com/office/drawing/2014/main" id="{A2EA3CCB-F50D-0582-A457-52A6CA7FF1BE}"/>
              </a:ext>
            </a:extLst>
          </p:cNvPr>
          <p:cNvSpPr>
            <a:spLocks noGrp="1"/>
          </p:cNvSpPr>
          <p:nvPr>
            <p:ph type="ftr" sz="quarter" idx="11"/>
          </p:nvPr>
        </p:nvSpPr>
        <p:spPr>
          <a:xfrm>
            <a:off x="4038600" y="6356350"/>
            <a:ext cx="4114800" cy="365125"/>
          </a:xfrm>
        </p:spPr>
        <p:txBody>
          <a:bodyPr/>
          <a:lstStyle/>
          <a:p>
            <a:r>
              <a:rPr lang="en-US" dirty="0"/>
              <a:t>Dthree.ORG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chemeClr val="bg1"/>
                </a:solidFill>
              </a:rPr>
              <a:t>Chronological age vs Developmental age with I/DD/Autistics</a:t>
            </a:r>
          </a:p>
        </p:txBody>
      </p:sp>
      <p:cxnSp>
        <p:nvCxnSpPr>
          <p:cNvPr id="7" name="Straight Arrow Connector 6"/>
          <p:cNvCxnSpPr>
            <a:cxnSpLocks/>
          </p:cNvCxnSpPr>
          <p:nvPr/>
        </p:nvCxnSpPr>
        <p:spPr>
          <a:xfrm flipV="1">
            <a:off x="2593258" y="2406770"/>
            <a:ext cx="5386176" cy="3384432"/>
          </a:xfrm>
          <a:prstGeom prst="straightConnector1">
            <a:avLst/>
          </a:prstGeom>
          <a:ln w="57150">
            <a:solidFill>
              <a:schemeClr val="bg1">
                <a:lumMod val="95000"/>
              </a:schemeClr>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187313" y="2547610"/>
            <a:ext cx="2781300" cy="523220"/>
          </a:xfrm>
          <a:prstGeom prst="rect">
            <a:avLst/>
          </a:prstGeom>
          <a:noFill/>
        </p:spPr>
        <p:txBody>
          <a:bodyPr wrap="square" rtlCol="0">
            <a:spAutoFit/>
          </a:bodyPr>
          <a:lstStyle/>
          <a:p>
            <a:r>
              <a:rPr lang="en-US" sz="2800" dirty="0"/>
              <a:t>Physical Growth</a:t>
            </a:r>
          </a:p>
        </p:txBody>
      </p:sp>
      <p:cxnSp>
        <p:nvCxnSpPr>
          <p:cNvPr id="9" name="Straight Arrow Connector 8"/>
          <p:cNvCxnSpPr/>
          <p:nvPr/>
        </p:nvCxnSpPr>
        <p:spPr>
          <a:xfrm flipV="1">
            <a:off x="2593258" y="2667001"/>
            <a:ext cx="5560142" cy="3124201"/>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7162800" y="3279437"/>
            <a:ext cx="2781300" cy="1077218"/>
          </a:xfrm>
          <a:prstGeom prst="rect">
            <a:avLst/>
          </a:prstGeom>
          <a:noFill/>
        </p:spPr>
        <p:txBody>
          <a:bodyPr wrap="square" rtlCol="0">
            <a:spAutoFit/>
          </a:bodyPr>
          <a:lstStyle/>
          <a:p>
            <a:pPr algn="ctr"/>
            <a:r>
              <a:rPr lang="en-US" sz="2800" dirty="0"/>
              <a:t>Developmental</a:t>
            </a:r>
          </a:p>
          <a:p>
            <a:pPr algn="ctr"/>
            <a:r>
              <a:rPr lang="en-US" b="1" dirty="0"/>
              <a:t>Intellectual, cognitive and emotional </a:t>
            </a:r>
            <a:endParaRPr lang="en-US" sz="2800" dirty="0"/>
          </a:p>
        </p:txBody>
      </p:sp>
      <p:cxnSp>
        <p:nvCxnSpPr>
          <p:cNvPr id="12" name="Straight Arrow Connector 11"/>
          <p:cNvCxnSpPr/>
          <p:nvPr/>
        </p:nvCxnSpPr>
        <p:spPr>
          <a:xfrm flipV="1">
            <a:off x="2630129" y="4875181"/>
            <a:ext cx="6931742" cy="890802"/>
          </a:xfrm>
          <a:prstGeom prst="straightConnector1">
            <a:avLst/>
          </a:prstGeom>
          <a:ln w="57150">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6968613" y="5227374"/>
            <a:ext cx="3276600" cy="1077218"/>
          </a:xfrm>
          <a:prstGeom prst="rect">
            <a:avLst/>
          </a:prstGeom>
          <a:solidFill>
            <a:schemeClr val="accent2"/>
          </a:solidFill>
          <a:ln>
            <a:solidFill>
              <a:schemeClr val="bg1"/>
            </a:solidFill>
          </a:ln>
        </p:spPr>
        <p:txBody>
          <a:bodyPr wrap="square" rtlCol="0">
            <a:spAutoFit/>
          </a:bodyPr>
          <a:lstStyle/>
          <a:p>
            <a:pPr algn="ctr"/>
            <a:r>
              <a:rPr lang="en-US" sz="2800" dirty="0">
                <a:solidFill>
                  <a:srgbClr val="FFFF00"/>
                </a:solidFill>
              </a:rPr>
              <a:t>Social Development</a:t>
            </a:r>
          </a:p>
          <a:p>
            <a:pPr algn="ctr"/>
            <a:r>
              <a:rPr lang="en-US" dirty="0">
                <a:solidFill>
                  <a:srgbClr val="FFFF00"/>
                </a:solidFill>
              </a:rPr>
              <a:t>Social norms</a:t>
            </a:r>
          </a:p>
          <a:p>
            <a:pPr algn="ctr"/>
            <a:r>
              <a:rPr lang="en-US" dirty="0">
                <a:solidFill>
                  <a:srgbClr val="FFFF00"/>
                </a:solidFill>
              </a:rPr>
              <a:t>Social taboos</a:t>
            </a:r>
          </a:p>
        </p:txBody>
      </p:sp>
      <p:sp>
        <p:nvSpPr>
          <p:cNvPr id="5" name="Oval 4">
            <a:extLst>
              <a:ext uri="{FF2B5EF4-FFF2-40B4-BE49-F238E27FC236}">
                <a16:creationId xmlns:a16="http://schemas.microsoft.com/office/drawing/2014/main" id="{AC34C48D-1F6B-C6A5-D314-1FE147DF8DF1}"/>
              </a:ext>
            </a:extLst>
          </p:cNvPr>
          <p:cNvSpPr/>
          <p:nvPr/>
        </p:nvSpPr>
        <p:spPr>
          <a:xfrm>
            <a:off x="6306532" y="4572000"/>
            <a:ext cx="4524866" cy="1831638"/>
          </a:xfrm>
          <a:prstGeom prst="ellipse">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F4D47E51-F434-B1E1-E979-1F80155AF9C3}"/>
              </a:ext>
            </a:extLst>
          </p:cNvPr>
          <p:cNvSpPr>
            <a:spLocks noGrp="1"/>
          </p:cNvSpPr>
          <p:nvPr>
            <p:ph type="sldNum" sz="quarter" idx="12"/>
          </p:nvPr>
        </p:nvSpPr>
        <p:spPr/>
        <p:txBody>
          <a:bodyPr/>
          <a:lstStyle/>
          <a:p>
            <a:fld id="{4FAB73BC-B049-4115-A692-8D63A059BFB8}" type="slidenum">
              <a:rPr lang="en-US" smtClean="0"/>
              <a:t>6</a:t>
            </a:fld>
            <a:endParaRPr lang="en-US"/>
          </a:p>
        </p:txBody>
      </p:sp>
      <p:sp>
        <p:nvSpPr>
          <p:cNvPr id="13" name="TextBox 12">
            <a:extLst>
              <a:ext uri="{FF2B5EF4-FFF2-40B4-BE49-F238E27FC236}">
                <a16:creationId xmlns:a16="http://schemas.microsoft.com/office/drawing/2014/main" id="{34481857-905A-82BB-C153-897E372472DE}"/>
              </a:ext>
            </a:extLst>
          </p:cNvPr>
          <p:cNvSpPr txBox="1"/>
          <p:nvPr/>
        </p:nvSpPr>
        <p:spPr>
          <a:xfrm>
            <a:off x="352425" y="6403638"/>
            <a:ext cx="2224583" cy="276999"/>
          </a:xfrm>
          <a:prstGeom prst="rect">
            <a:avLst/>
          </a:prstGeom>
          <a:noFill/>
        </p:spPr>
        <p:txBody>
          <a:bodyPr wrap="none" rtlCol="0">
            <a:spAutoFit/>
          </a:bodyPr>
          <a:lstStyle/>
          <a:p>
            <a:r>
              <a:rPr lang="en-US" sz="1200" dirty="0"/>
              <a:t>VCU autistic center of excellence</a:t>
            </a:r>
          </a:p>
        </p:txBody>
      </p:sp>
      <p:sp>
        <p:nvSpPr>
          <p:cNvPr id="3" name="Footer Placeholder 4">
            <a:extLst>
              <a:ext uri="{FF2B5EF4-FFF2-40B4-BE49-F238E27FC236}">
                <a16:creationId xmlns:a16="http://schemas.microsoft.com/office/drawing/2014/main" id="{6F7231D0-0BBF-797D-D5D7-4FF2EAC2603A}"/>
              </a:ext>
            </a:extLst>
          </p:cNvPr>
          <p:cNvSpPr>
            <a:spLocks noGrp="1"/>
          </p:cNvSpPr>
          <p:nvPr>
            <p:ph type="ftr" sz="quarter" idx="11"/>
          </p:nvPr>
        </p:nvSpPr>
        <p:spPr>
          <a:xfrm>
            <a:off x="4038600" y="6356350"/>
            <a:ext cx="4114800" cy="365125"/>
          </a:xfrm>
        </p:spPr>
        <p:txBody>
          <a:bodyPr/>
          <a:lstStyle/>
          <a:p>
            <a:r>
              <a:rPr lang="en-US" dirty="0"/>
              <a:t>Dthree.ORG</a:t>
            </a:r>
          </a:p>
        </p:txBody>
      </p:sp>
    </p:spTree>
    <p:extLst>
      <p:ext uri="{BB962C8B-B14F-4D97-AF65-F5344CB8AC3E}">
        <p14:creationId xmlns:p14="http://schemas.microsoft.com/office/powerpoint/2010/main" val="530496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110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grpId="0" nodeType="withEffect">
                                  <p:stCondLst>
                                    <p:cond delay="110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610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par>
                                <p:cTn id="24" presetID="10" presetClass="entr" presetSubtype="0" fill="hold" grpId="0" nodeType="withEffect">
                                  <p:stCondLst>
                                    <p:cond delay="620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Shape 116"/>
          <p:cNvSpPr txBox="1">
            <a:spLocks noGrp="1"/>
          </p:cNvSpPr>
          <p:nvPr>
            <p:ph type="title"/>
          </p:nvPr>
        </p:nvSpPr>
        <p:spPr>
          <a:xfrm>
            <a:off x="848138" y="495046"/>
            <a:ext cx="11343861" cy="675750"/>
          </a:xfrm>
          <a:prstGeom prst="rect">
            <a:avLst/>
          </a:prstGeom>
          <a:noFill/>
          <a:ln>
            <a:noFill/>
          </a:ln>
        </p:spPr>
        <p:txBody>
          <a:bodyPr vert="horz" lIns="91425" tIns="45700" rIns="91425" bIns="45700" rtlCol="0" anchor="b" anchorCtr="0">
            <a:noAutofit/>
          </a:bodyPr>
          <a:lstStyle/>
          <a:p>
            <a:pPr>
              <a:spcBef>
                <a:spcPts val="0"/>
              </a:spcBef>
              <a:buClr>
                <a:schemeClr val="accent1"/>
              </a:buClr>
              <a:buSzPct val="25000"/>
            </a:pPr>
            <a:r>
              <a:rPr lang="en-US" dirty="0">
                <a:solidFill>
                  <a:schemeClr val="bg1"/>
                </a:solidFill>
                <a:latin typeface="Source Sans Pro"/>
                <a:ea typeface="Source Sans Pro"/>
                <a:cs typeface="Source Sans Pro"/>
                <a:sym typeface="Source Sans Pro"/>
              </a:rPr>
              <a:t>Key issues I/DD families are facing</a:t>
            </a:r>
            <a:endParaRPr lang="en-US" sz="4800" dirty="0">
              <a:solidFill>
                <a:schemeClr val="bg1"/>
              </a:solidFill>
              <a:latin typeface="Source Sans Pro"/>
              <a:ea typeface="Source Sans Pro"/>
              <a:cs typeface="Source Sans Pro"/>
              <a:sym typeface="Source Sans Pro"/>
            </a:endParaRPr>
          </a:p>
        </p:txBody>
      </p:sp>
      <p:sp>
        <p:nvSpPr>
          <p:cNvPr id="117" name="Shape 117"/>
          <p:cNvSpPr txBox="1">
            <a:spLocks noGrp="1"/>
          </p:cNvSpPr>
          <p:nvPr>
            <p:ph idx="1"/>
          </p:nvPr>
        </p:nvSpPr>
        <p:spPr>
          <a:xfrm>
            <a:off x="1020417" y="1479550"/>
            <a:ext cx="10340310" cy="4876800"/>
          </a:xfrm>
          <a:prstGeom prst="rect">
            <a:avLst/>
          </a:prstGeom>
          <a:noFill/>
          <a:ln>
            <a:noFill/>
          </a:ln>
        </p:spPr>
        <p:txBody>
          <a:bodyPr vert="horz" lIns="91425" tIns="45700" rIns="91425" bIns="45700" rtlCol="0" anchor="t" anchorCtr="0">
            <a:noAutofit/>
          </a:bodyPr>
          <a:lstStyle/>
          <a:p>
            <a:pPr marL="342900" lvl="1" indent="0">
              <a:lnSpc>
                <a:spcPct val="80000"/>
              </a:lnSpc>
              <a:spcBef>
                <a:spcPts val="0"/>
              </a:spcBef>
              <a:buClr>
                <a:srgbClr val="205C77"/>
              </a:buClr>
              <a:buSzPct val="108035"/>
              <a:buNone/>
            </a:pPr>
            <a:endParaRPr lang="en-US" sz="1400" dirty="0">
              <a:solidFill>
                <a:schemeClr val="bg1"/>
              </a:solidFill>
            </a:endParaRPr>
          </a:p>
          <a:p>
            <a:pPr lvl="1" indent="-342900">
              <a:lnSpc>
                <a:spcPct val="80000"/>
              </a:lnSpc>
              <a:spcBef>
                <a:spcPts val="0"/>
              </a:spcBef>
              <a:buSzPct val="108035"/>
            </a:pPr>
            <a:r>
              <a:rPr lang="en-US" sz="2800" dirty="0">
                <a:solidFill>
                  <a:schemeClr val="bg1"/>
                </a:solidFill>
                <a:latin typeface="Source Sans Pro"/>
                <a:ea typeface="Source Sans Pro"/>
                <a:cs typeface="Source Sans Pro"/>
                <a:sym typeface="Source Sans Pro"/>
              </a:rPr>
              <a:t>Laws created with unintended consequences</a:t>
            </a:r>
            <a:r>
              <a:rPr lang="en-US" sz="2000" dirty="0">
                <a:solidFill>
                  <a:schemeClr val="bg1"/>
                </a:solidFill>
                <a:latin typeface="Source Sans Pro"/>
                <a:ea typeface="Source Sans Pro"/>
                <a:cs typeface="Source Sans Pro"/>
                <a:sym typeface="Source Sans Pro"/>
              </a:rPr>
              <a:t> </a:t>
            </a:r>
          </a:p>
          <a:p>
            <a:pPr lvl="2" indent="-342900">
              <a:lnSpc>
                <a:spcPct val="80000"/>
              </a:lnSpc>
              <a:spcBef>
                <a:spcPts val="0"/>
              </a:spcBef>
              <a:buSzPct val="108035"/>
            </a:pPr>
            <a:r>
              <a:rPr lang="en-US" dirty="0">
                <a:solidFill>
                  <a:schemeClr val="bg1"/>
                </a:solidFill>
                <a:latin typeface="Source Sans Pro"/>
                <a:ea typeface="Source Sans Pro"/>
                <a:cs typeface="Source Sans Pro"/>
                <a:sym typeface="Source Sans Pro"/>
              </a:rPr>
              <a:t>One size fits all</a:t>
            </a:r>
          </a:p>
          <a:p>
            <a:pPr lvl="1"/>
            <a:r>
              <a:rPr lang="en-US" sz="2800" dirty="0">
                <a:solidFill>
                  <a:schemeClr val="bg1"/>
                </a:solidFill>
              </a:rPr>
              <a:t>I/DD </a:t>
            </a:r>
            <a:r>
              <a:rPr lang="en-US" sz="2800" u="sng"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up to 7 times </a:t>
            </a:r>
            <a:r>
              <a:rPr lang="en-US"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more contacts with law enforcement during their lifetimes, than members of the general population.  While there is </a:t>
            </a:r>
            <a:r>
              <a:rPr lang="en-US" sz="2800" u="sng"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no evidence to suggest that they will commit crime at a higher rate </a:t>
            </a:r>
            <a:r>
              <a:rPr lang="en-US" sz="2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than the general population</a:t>
            </a:r>
          </a:p>
          <a:p>
            <a:pPr lvl="1" indent="-342900">
              <a:lnSpc>
                <a:spcPct val="80000"/>
              </a:lnSpc>
              <a:spcBef>
                <a:spcPts val="0"/>
              </a:spcBef>
              <a:buSzPct val="108035"/>
            </a:pPr>
            <a:endParaRPr lang="en-US" dirty="0">
              <a:solidFill>
                <a:schemeClr val="bg1"/>
              </a:solidFill>
              <a:latin typeface="Source Sans Pro"/>
              <a:ea typeface="Source Sans Pro"/>
              <a:cs typeface="Source Sans Pro"/>
              <a:sym typeface="Source Sans Pro"/>
            </a:endParaRPr>
          </a:p>
          <a:p>
            <a:pPr lvl="1" indent="-342900">
              <a:lnSpc>
                <a:spcPct val="80000"/>
              </a:lnSpc>
              <a:spcBef>
                <a:spcPts val="0"/>
              </a:spcBef>
              <a:buSzPct val="108035"/>
            </a:pPr>
            <a:r>
              <a:rPr lang="en-US" sz="2800" dirty="0">
                <a:solidFill>
                  <a:schemeClr val="bg1"/>
                </a:solidFill>
                <a:latin typeface="Source Sans Pro"/>
                <a:ea typeface="Source Sans Pro"/>
                <a:cs typeface="Source Sans Pro"/>
                <a:sym typeface="Source Sans Pro"/>
              </a:rPr>
              <a:t>Discrimination against people with disabilities</a:t>
            </a:r>
          </a:p>
          <a:p>
            <a:pPr lvl="2" indent="-342900">
              <a:lnSpc>
                <a:spcPct val="80000"/>
              </a:lnSpc>
              <a:spcBef>
                <a:spcPts val="0"/>
              </a:spcBef>
              <a:buSzPct val="108035"/>
            </a:pPr>
            <a:r>
              <a:rPr lang="en-US" dirty="0">
                <a:solidFill>
                  <a:schemeClr val="bg1"/>
                </a:solidFill>
                <a:latin typeface="Source Sans Pro"/>
                <a:ea typeface="Source Sans Pro"/>
                <a:cs typeface="Source Sans Pro"/>
                <a:sym typeface="Source Sans Pro"/>
              </a:rPr>
              <a:t>Expect neuro-typical behaviors but never trained on rules and relationships</a:t>
            </a:r>
          </a:p>
          <a:p>
            <a:pPr lvl="1" indent="-342900">
              <a:lnSpc>
                <a:spcPct val="80000"/>
              </a:lnSpc>
              <a:spcBef>
                <a:spcPts val="600"/>
              </a:spcBef>
              <a:buClr>
                <a:srgbClr val="205C77"/>
              </a:buClr>
              <a:buSzPct val="108035"/>
              <a:buNone/>
            </a:pPr>
            <a:endParaRPr sz="1400" dirty="0">
              <a:solidFill>
                <a:schemeClr val="bg1"/>
              </a:solidFill>
              <a:latin typeface="Source Sans Pro"/>
              <a:ea typeface="Source Sans Pro"/>
              <a:cs typeface="Source Sans Pro"/>
              <a:sym typeface="Source Sans Pro"/>
            </a:endParaRPr>
          </a:p>
        </p:txBody>
      </p:sp>
      <p:sp>
        <p:nvSpPr>
          <p:cNvPr id="5" name="Slide Number Placeholder 4"/>
          <p:cNvSpPr>
            <a:spLocks noGrp="1"/>
          </p:cNvSpPr>
          <p:nvPr>
            <p:ph type="sldNum" sz="quarter" idx="12"/>
          </p:nvPr>
        </p:nvSpPr>
        <p:spPr/>
        <p:txBody>
          <a:bodyPr/>
          <a:lstStyle/>
          <a:p>
            <a:pPr>
              <a:buSzPct val="25000"/>
            </a:pPr>
            <a:fld id="{00000000-1234-1234-1234-123412341234}" type="slidenum">
              <a:rPr lang="en-US" b="0" i="0" u="none" strike="noStrike" cap="none" smtClean="0">
                <a:solidFill>
                  <a:schemeClr val="tx1">
                    <a:lumMod val="50000"/>
                    <a:lumOff val="50000"/>
                  </a:schemeClr>
                </a:solidFill>
                <a:latin typeface="Source Sans Pro"/>
                <a:ea typeface="Source Sans Pro"/>
                <a:cs typeface="Source Sans Pro"/>
                <a:sym typeface="Source Sans Pro"/>
              </a:rPr>
              <a:pPr>
                <a:buSzPct val="25000"/>
              </a:pPr>
              <a:t>7</a:t>
            </a:fld>
            <a:endParaRPr lang="en-US" b="0" i="0" u="none" strike="noStrike" cap="none" dirty="0">
              <a:solidFill>
                <a:schemeClr val="tx1">
                  <a:lumMod val="50000"/>
                  <a:lumOff val="50000"/>
                </a:schemeClr>
              </a:solidFill>
              <a:latin typeface="Source Sans Pro"/>
              <a:ea typeface="Source Sans Pro"/>
              <a:cs typeface="Source Sans Pro"/>
              <a:sym typeface="Source Sans Pro"/>
            </a:endParaRPr>
          </a:p>
        </p:txBody>
      </p:sp>
      <p:sp>
        <p:nvSpPr>
          <p:cNvPr id="6" name="Shape 111"/>
          <p:cNvSpPr/>
          <p:nvPr/>
        </p:nvSpPr>
        <p:spPr>
          <a:xfrm>
            <a:off x="1809002" y="5537905"/>
            <a:ext cx="8187765" cy="666974"/>
          </a:xfrm>
          <a:prstGeom prst="rect">
            <a:avLst/>
          </a:prstGeom>
          <a:gradFill>
            <a:gsLst>
              <a:gs pos="0">
                <a:srgbClr val="FFBE00"/>
              </a:gs>
              <a:gs pos="69000">
                <a:srgbClr val="FFCA59"/>
              </a:gs>
              <a:gs pos="100000">
                <a:srgbClr val="FFDDA8"/>
              </a:gs>
            </a:gsLst>
            <a:path path="circle">
              <a:fillToRect l="50000" t="50000" r="50000" b="50000"/>
            </a:path>
            <a:tileRect/>
          </a:gradFill>
          <a:ln w="12700" cap="flat" cmpd="sng">
            <a:solidFill>
              <a:srgbClr val="FFB100"/>
            </a:solidFill>
            <a:prstDash val="solid"/>
            <a:round/>
            <a:headEnd type="none" w="med" len="med"/>
            <a:tailEnd type="none" w="med" len="med"/>
          </a:ln>
          <a:effectLst>
            <a:outerShdw blurRad="63500" dist="25400" dir="5400000" sx="101000" sy="101000" rotWithShape="0">
              <a:srgbClr val="000000">
                <a:alpha val="40000"/>
              </a:srgbClr>
            </a:outerShdw>
          </a:effectLst>
        </p:spPr>
        <p:txBody>
          <a:bodyPr lIns="91425" tIns="45700" rIns="91425" bIns="45700" anchor="ctr" anchorCtr="0">
            <a:noAutofit/>
          </a:bodyPr>
          <a:lstStyle/>
          <a:p>
            <a:pPr marL="685800" lvl="2">
              <a:buClr>
                <a:srgbClr val="FF0000"/>
              </a:buClr>
              <a:buSzPct val="25000"/>
            </a:pPr>
            <a:r>
              <a:rPr lang="en-US" b="1" u="sng" dirty="0">
                <a:solidFill>
                  <a:srgbClr val="FF0000"/>
                </a:solidFill>
                <a:latin typeface="Source Sans Pro"/>
                <a:ea typeface="Source Sans Pro"/>
                <a:cs typeface="Source Sans Pro"/>
                <a:sym typeface="Source Sans Pro"/>
              </a:rPr>
              <a:t>THIS IS THE “NEXT BOW WAVE” </a:t>
            </a:r>
            <a:r>
              <a:rPr lang="en-US" b="1" dirty="0">
                <a:solidFill>
                  <a:srgbClr val="FF0000"/>
                </a:solidFill>
                <a:latin typeface="Source Sans Pro"/>
                <a:ea typeface="Source Sans Pro"/>
                <a:cs typeface="Source Sans Pro"/>
                <a:sym typeface="Source Sans Pro"/>
              </a:rPr>
              <a:t>as people with autism and I/DD  transition from adolescence to adulthood</a:t>
            </a:r>
          </a:p>
        </p:txBody>
      </p:sp>
      <p:sp>
        <p:nvSpPr>
          <p:cNvPr id="2" name="Footer Placeholder 4">
            <a:extLst>
              <a:ext uri="{FF2B5EF4-FFF2-40B4-BE49-F238E27FC236}">
                <a16:creationId xmlns:a16="http://schemas.microsoft.com/office/drawing/2014/main" id="{7ED4C592-DA4C-B1D7-7652-E84E95E8A21B}"/>
              </a:ext>
            </a:extLst>
          </p:cNvPr>
          <p:cNvSpPr>
            <a:spLocks noGrp="1"/>
          </p:cNvSpPr>
          <p:nvPr>
            <p:ph type="ftr" sz="quarter" idx="11"/>
          </p:nvPr>
        </p:nvSpPr>
        <p:spPr>
          <a:xfrm>
            <a:off x="4038600" y="6356350"/>
            <a:ext cx="4114800" cy="365125"/>
          </a:xfrm>
        </p:spPr>
        <p:txBody>
          <a:bodyPr/>
          <a:lstStyle/>
          <a:p>
            <a:r>
              <a:rPr lang="en-US" dirty="0"/>
              <a:t>Dthree.ORG</a:t>
            </a:r>
          </a:p>
        </p:txBody>
      </p:sp>
    </p:spTree>
    <p:extLst>
      <p:ext uri="{BB962C8B-B14F-4D97-AF65-F5344CB8AC3E}">
        <p14:creationId xmlns:p14="http://schemas.microsoft.com/office/powerpoint/2010/main" val="4544020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9497" y="60179"/>
            <a:ext cx="12192000" cy="1325562"/>
          </a:xfrm>
        </p:spPr>
        <p:txBody>
          <a:bodyPr>
            <a:normAutofit/>
          </a:bodyPr>
          <a:lstStyle/>
          <a:p>
            <a:r>
              <a:rPr lang="en-US" dirty="0">
                <a:solidFill>
                  <a:schemeClr val="bg1"/>
                </a:solidFill>
              </a:rPr>
              <a:t>Challenges for adolescents with IDD/ASD</a:t>
            </a:r>
          </a:p>
        </p:txBody>
      </p:sp>
      <p:sp>
        <p:nvSpPr>
          <p:cNvPr id="3" name="Content Placeholder 2"/>
          <p:cNvSpPr>
            <a:spLocks noGrp="1"/>
          </p:cNvSpPr>
          <p:nvPr>
            <p:ph idx="1"/>
          </p:nvPr>
        </p:nvSpPr>
        <p:spPr>
          <a:xfrm>
            <a:off x="1442301" y="1385741"/>
            <a:ext cx="8768499" cy="4056594"/>
          </a:xfrm>
        </p:spPr>
        <p:txBody>
          <a:bodyPr>
            <a:normAutofit fontScale="92500" lnSpcReduction="10000"/>
          </a:bodyPr>
          <a:lstStyle/>
          <a:p>
            <a:r>
              <a:rPr lang="en-US" sz="2400" dirty="0">
                <a:solidFill>
                  <a:schemeClr val="bg1"/>
                </a:solidFill>
              </a:rPr>
              <a:t>Increased difficulty when facing choices to engage in at risk and offending behaviors</a:t>
            </a:r>
          </a:p>
          <a:p>
            <a:pPr lvl="1"/>
            <a:r>
              <a:rPr lang="en-US" sz="2000" dirty="0">
                <a:solidFill>
                  <a:schemeClr val="bg1"/>
                </a:solidFill>
              </a:rPr>
              <a:t>May not understand the social, environmental, and legal consequences.  </a:t>
            </a:r>
          </a:p>
          <a:p>
            <a:pPr lvl="1"/>
            <a:r>
              <a:rPr lang="en-US" sz="2000" dirty="0">
                <a:solidFill>
                  <a:schemeClr val="bg1"/>
                </a:solidFill>
              </a:rPr>
              <a:t>More vulnerable to this with increased inclusion in general academic settings.  </a:t>
            </a:r>
          </a:p>
          <a:p>
            <a:pPr lvl="1"/>
            <a:r>
              <a:rPr lang="en-US" sz="2000" dirty="0">
                <a:solidFill>
                  <a:schemeClr val="bg1"/>
                </a:solidFill>
              </a:rPr>
              <a:t>Limited understanding of the health detriments associated with substance use, sexuality, abuse, and legal rights.</a:t>
            </a:r>
          </a:p>
          <a:p>
            <a:pPr marL="274320" lvl="1" indent="0">
              <a:buNone/>
            </a:pPr>
            <a:r>
              <a:rPr lang="en-US" sz="2000" dirty="0"/>
              <a:t>  </a:t>
            </a:r>
          </a:p>
          <a:p>
            <a:r>
              <a:rPr lang="en-US" sz="2400" dirty="0">
                <a:solidFill>
                  <a:schemeClr val="bg1"/>
                </a:solidFill>
              </a:rPr>
              <a:t>Engage in risk taking and offending behaviors</a:t>
            </a:r>
          </a:p>
          <a:p>
            <a:endParaRPr lang="en-US" sz="2400" dirty="0"/>
          </a:p>
          <a:p>
            <a:r>
              <a:rPr lang="en-US" sz="2400" dirty="0">
                <a:solidFill>
                  <a:schemeClr val="bg1"/>
                </a:solidFill>
              </a:rPr>
              <a:t>Research found</a:t>
            </a:r>
          </a:p>
          <a:p>
            <a:pPr lvl="1"/>
            <a:r>
              <a:rPr lang="en-US" sz="2000" dirty="0">
                <a:solidFill>
                  <a:schemeClr val="bg1"/>
                </a:solidFill>
              </a:rPr>
              <a:t>Social/life skills classes decreased the likelihood of engaging in risky/offending behaviors</a:t>
            </a:r>
          </a:p>
        </p:txBody>
      </p:sp>
      <p:sp>
        <p:nvSpPr>
          <p:cNvPr id="4" name="Rectangle 3">
            <a:extLst>
              <a:ext uri="{FF2B5EF4-FFF2-40B4-BE49-F238E27FC236}">
                <a16:creationId xmlns:a16="http://schemas.microsoft.com/office/drawing/2014/main" id="{A103568A-3EC8-4950-B32D-A17C348C264B}"/>
              </a:ext>
            </a:extLst>
          </p:cNvPr>
          <p:cNvSpPr/>
          <p:nvPr/>
        </p:nvSpPr>
        <p:spPr>
          <a:xfrm>
            <a:off x="301658" y="5779269"/>
            <a:ext cx="8692308" cy="577081"/>
          </a:xfrm>
          <a:prstGeom prst="rect">
            <a:avLst/>
          </a:prstGeom>
        </p:spPr>
        <p:txBody>
          <a:bodyPr wrap="square">
            <a:spAutoFit/>
          </a:bodyPr>
          <a:lstStyle/>
          <a:p>
            <a:endParaRPr lang="en-US" sz="1050" dirty="0"/>
          </a:p>
          <a:p>
            <a:r>
              <a:rPr lang="en-US" sz="1050" dirty="0"/>
              <a:t>Savage, M. N., &amp; </a:t>
            </a:r>
            <a:r>
              <a:rPr lang="en-US" sz="1050" dirty="0" err="1"/>
              <a:t>Bouck</a:t>
            </a:r>
            <a:r>
              <a:rPr lang="en-US" sz="1050" dirty="0"/>
              <a:t>, E. C. (2017). Predictors of risky behavior and offending for Adolescents With mild intellectual disability.</a:t>
            </a:r>
            <a:r>
              <a:rPr lang="en-US" sz="1050" i="1" dirty="0"/>
              <a:t> Intellectual and Developmental Disabilities, 55</a:t>
            </a:r>
            <a:r>
              <a:rPr lang="en-US" sz="1050" dirty="0"/>
              <a:t>(3), 154-166. </a:t>
            </a:r>
            <a:r>
              <a:rPr lang="en-US" sz="1050" dirty="0" err="1"/>
              <a:t>doi:http</a:t>
            </a:r>
            <a:r>
              <a:rPr lang="en-US" sz="1050" dirty="0"/>
              <a:t>://dx.doi.org.library.capella.edu/10.1352/1934-9556-55.3.154</a:t>
            </a:r>
          </a:p>
        </p:txBody>
      </p:sp>
      <p:sp>
        <p:nvSpPr>
          <p:cNvPr id="8" name="Slide Number Placeholder 7"/>
          <p:cNvSpPr>
            <a:spLocks noGrp="1"/>
          </p:cNvSpPr>
          <p:nvPr>
            <p:ph type="sldNum" sz="quarter" idx="12"/>
          </p:nvPr>
        </p:nvSpPr>
        <p:spPr>
          <a:xfrm>
            <a:off x="10823542" y="6392291"/>
            <a:ext cx="1066800" cy="329184"/>
          </a:xfrm>
        </p:spPr>
        <p:txBody>
          <a:bodyPr/>
          <a:lstStyle/>
          <a:p>
            <a:pPr>
              <a:buSzPct val="25000"/>
            </a:pPr>
            <a:fld id="{00000000-1234-1234-1234-123412341234}" type="slidenum">
              <a:rPr lang="en-US" sz="1200">
                <a:solidFill>
                  <a:schemeClr val="tx1">
                    <a:lumMod val="50000"/>
                    <a:lumOff val="50000"/>
                  </a:schemeClr>
                </a:solidFill>
                <a:latin typeface="Source Sans Pro"/>
                <a:ea typeface="Source Sans Pro"/>
                <a:cs typeface="Source Sans Pro"/>
                <a:sym typeface="Source Sans Pro"/>
              </a:rPr>
              <a:pPr>
                <a:buSzPct val="25000"/>
              </a:pPr>
              <a:t>8</a:t>
            </a:fld>
            <a:endParaRPr lang="en-US" sz="1200" dirty="0">
              <a:solidFill>
                <a:schemeClr val="tx1">
                  <a:lumMod val="50000"/>
                  <a:lumOff val="50000"/>
                </a:schemeClr>
              </a:solidFill>
              <a:latin typeface="Source Sans Pro"/>
              <a:ea typeface="Source Sans Pro"/>
              <a:cs typeface="Source Sans Pro"/>
              <a:sym typeface="Source Sans Pro"/>
            </a:endParaRPr>
          </a:p>
        </p:txBody>
      </p:sp>
      <p:sp>
        <p:nvSpPr>
          <p:cNvPr id="5" name="Footer Placeholder 4">
            <a:extLst>
              <a:ext uri="{FF2B5EF4-FFF2-40B4-BE49-F238E27FC236}">
                <a16:creationId xmlns:a16="http://schemas.microsoft.com/office/drawing/2014/main" id="{0E8AE93D-DA6A-9528-731B-DE707A972B6C}"/>
              </a:ext>
            </a:extLst>
          </p:cNvPr>
          <p:cNvSpPr>
            <a:spLocks noGrp="1"/>
          </p:cNvSpPr>
          <p:nvPr>
            <p:ph type="ftr" sz="quarter" idx="11"/>
          </p:nvPr>
        </p:nvSpPr>
        <p:spPr>
          <a:xfrm>
            <a:off x="4038600" y="6356350"/>
            <a:ext cx="4114800" cy="365125"/>
          </a:xfrm>
        </p:spPr>
        <p:txBody>
          <a:bodyPr/>
          <a:lstStyle/>
          <a:p>
            <a:r>
              <a:rPr lang="en-US" dirty="0"/>
              <a:t>Dthree.ORG</a:t>
            </a:r>
          </a:p>
        </p:txBody>
      </p:sp>
    </p:spTree>
    <p:extLst>
      <p:ext uri="{BB962C8B-B14F-4D97-AF65-F5344CB8AC3E}">
        <p14:creationId xmlns:p14="http://schemas.microsoft.com/office/powerpoint/2010/main" val="33863110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5290" y="0"/>
            <a:ext cx="11522697" cy="1325562"/>
          </a:xfrm>
        </p:spPr>
        <p:txBody>
          <a:bodyPr>
            <a:normAutofit/>
          </a:bodyPr>
          <a:lstStyle/>
          <a:p>
            <a:r>
              <a:rPr lang="en-US" dirty="0">
                <a:solidFill>
                  <a:schemeClr val="bg1"/>
                </a:solidFill>
              </a:rPr>
              <a:t>Travesty of Justice</a:t>
            </a:r>
          </a:p>
        </p:txBody>
      </p:sp>
      <p:sp>
        <p:nvSpPr>
          <p:cNvPr id="3" name="Content Placeholder 2"/>
          <p:cNvSpPr>
            <a:spLocks noGrp="1"/>
          </p:cNvSpPr>
          <p:nvPr>
            <p:ph idx="1"/>
          </p:nvPr>
        </p:nvSpPr>
        <p:spPr>
          <a:xfrm>
            <a:off x="1046375" y="1461154"/>
            <a:ext cx="9153662" cy="5327093"/>
          </a:xfrm>
        </p:spPr>
        <p:txBody>
          <a:bodyPr>
            <a:normAutofit/>
          </a:bodyPr>
          <a:lstStyle/>
          <a:p>
            <a:r>
              <a:rPr lang="en-US" sz="2400" dirty="0">
                <a:solidFill>
                  <a:schemeClr val="bg1"/>
                </a:solidFill>
              </a:rPr>
              <a:t>Counterfeit Deviance</a:t>
            </a:r>
          </a:p>
          <a:p>
            <a:pPr lvl="1"/>
            <a:r>
              <a:rPr lang="en-US" sz="2000" dirty="0">
                <a:solidFill>
                  <a:schemeClr val="bg1"/>
                </a:solidFill>
                <a:effectLst/>
                <a:latin typeface="+mj-lt"/>
              </a:rPr>
              <a:t>Engaging in what appears to be deviant behavior, but without the deviant mindset we attribute to that behavior</a:t>
            </a:r>
          </a:p>
          <a:p>
            <a:pPr lvl="1"/>
            <a:r>
              <a:rPr lang="en-US" sz="2000" dirty="0">
                <a:solidFill>
                  <a:schemeClr val="bg1"/>
                </a:solidFill>
                <a:effectLst/>
                <a:latin typeface="+mj-lt"/>
              </a:rPr>
              <a:t>Results from a lack of social learning, and lack of supports </a:t>
            </a:r>
            <a:r>
              <a:rPr lang="en-US" sz="1800" dirty="0">
                <a:effectLst/>
                <a:latin typeface="Segoe UI" panose="020B0502040204020203" pitchFamily="34" charset="0"/>
              </a:rPr>
              <a:t> </a:t>
            </a:r>
            <a:endParaRPr lang="en-US" sz="2400" dirty="0"/>
          </a:p>
          <a:p>
            <a:r>
              <a:rPr lang="en-US" sz="2400" dirty="0">
                <a:solidFill>
                  <a:schemeClr val="bg1"/>
                </a:solidFill>
              </a:rPr>
              <a:t>Criminal Justice System has replaced mental institutions with prisons instead of support systems for those with developmental disabilities</a:t>
            </a:r>
          </a:p>
          <a:p>
            <a:endParaRPr lang="en-US" sz="2400" dirty="0">
              <a:solidFill>
                <a:schemeClr val="bg1"/>
              </a:solidFill>
            </a:endParaRPr>
          </a:p>
          <a:p>
            <a:r>
              <a:rPr lang="en-US" sz="2400" dirty="0">
                <a:solidFill>
                  <a:schemeClr val="bg1"/>
                </a:solidFill>
              </a:rPr>
              <a:t>Lack of Mental Competence</a:t>
            </a:r>
          </a:p>
          <a:p>
            <a:pPr lvl="1"/>
            <a:r>
              <a:rPr lang="en-US" sz="2000" dirty="0">
                <a:solidFill>
                  <a:schemeClr val="bg1"/>
                </a:solidFill>
              </a:rPr>
              <a:t>“</a:t>
            </a:r>
            <a:r>
              <a:rPr lang="en-US" sz="2000" dirty="0" err="1">
                <a:solidFill>
                  <a:schemeClr val="bg1"/>
                </a:solidFill>
              </a:rPr>
              <a:t>Mens</a:t>
            </a:r>
            <a:r>
              <a:rPr lang="en-US" sz="2000" dirty="0">
                <a:solidFill>
                  <a:schemeClr val="bg1"/>
                </a:solidFill>
              </a:rPr>
              <a:t> Res” </a:t>
            </a:r>
            <a:r>
              <a:rPr lang="en-US" sz="1600" b="0" i="0" dirty="0">
                <a:solidFill>
                  <a:schemeClr val="bg1"/>
                </a:solidFill>
                <a:effectLst/>
                <a:latin typeface="Roboto" panose="02000000000000000000" pitchFamily="2" charset="0"/>
              </a:rPr>
              <a:t>Intent: Explicit and conscious desire to commit a dangerous or illegal act.</a:t>
            </a:r>
          </a:p>
          <a:p>
            <a:pPr lvl="1"/>
            <a:r>
              <a:rPr lang="en-US" sz="2000" dirty="0">
                <a:solidFill>
                  <a:schemeClr val="bg1"/>
                </a:solidFill>
              </a:rPr>
              <a:t>Capacity to understand proceedings against him or to assist in his defense</a:t>
            </a:r>
          </a:p>
          <a:p>
            <a:pPr lvl="2"/>
            <a:endParaRPr lang="en-US" sz="2400" dirty="0"/>
          </a:p>
          <a:p>
            <a:pPr lvl="2"/>
            <a:endParaRPr lang="en-US" sz="2400" dirty="0"/>
          </a:p>
        </p:txBody>
      </p:sp>
      <p:sp>
        <p:nvSpPr>
          <p:cNvPr id="8" name="Slide Number Placeholder 7">
            <a:extLst>
              <a:ext uri="{FF2B5EF4-FFF2-40B4-BE49-F238E27FC236}">
                <a16:creationId xmlns:a16="http://schemas.microsoft.com/office/drawing/2014/main" id="{66661D02-3891-4746-0EC9-A885CC245CA5}"/>
              </a:ext>
            </a:extLst>
          </p:cNvPr>
          <p:cNvSpPr>
            <a:spLocks noGrp="1"/>
          </p:cNvSpPr>
          <p:nvPr>
            <p:ph type="sldNum" sz="quarter" idx="12"/>
          </p:nvPr>
        </p:nvSpPr>
        <p:spPr/>
        <p:txBody>
          <a:bodyPr/>
          <a:lstStyle/>
          <a:p>
            <a:fld id="{4FAB73BC-B049-4115-A692-8D63A059BFB8}" type="slidenum">
              <a:rPr lang="en-US" smtClean="0"/>
              <a:t>9</a:t>
            </a:fld>
            <a:endParaRPr lang="en-US"/>
          </a:p>
        </p:txBody>
      </p:sp>
      <p:sp>
        <p:nvSpPr>
          <p:cNvPr id="4" name="Footer Placeholder 4">
            <a:extLst>
              <a:ext uri="{FF2B5EF4-FFF2-40B4-BE49-F238E27FC236}">
                <a16:creationId xmlns:a16="http://schemas.microsoft.com/office/drawing/2014/main" id="{9C13F1BB-2B0C-3338-B937-A24A3EA3A0D7}"/>
              </a:ext>
            </a:extLst>
          </p:cNvPr>
          <p:cNvSpPr>
            <a:spLocks noGrp="1"/>
          </p:cNvSpPr>
          <p:nvPr>
            <p:ph type="ftr" sz="quarter" idx="11"/>
          </p:nvPr>
        </p:nvSpPr>
        <p:spPr>
          <a:xfrm>
            <a:off x="4038600" y="6356350"/>
            <a:ext cx="4114800" cy="365125"/>
          </a:xfrm>
        </p:spPr>
        <p:txBody>
          <a:bodyPr/>
          <a:lstStyle/>
          <a:p>
            <a:r>
              <a:rPr lang="en-US" dirty="0"/>
              <a:t>Dthree.ORG</a:t>
            </a:r>
          </a:p>
        </p:txBody>
      </p:sp>
    </p:spTree>
    <p:extLst>
      <p:ext uri="{BB962C8B-B14F-4D97-AF65-F5344CB8AC3E}">
        <p14:creationId xmlns:p14="http://schemas.microsoft.com/office/powerpoint/2010/main" val="993569289"/>
      </p:ext>
    </p:extLst>
  </p:cSld>
  <p:clrMapOvr>
    <a:masterClrMapping/>
  </p:clrMapOvr>
</p:sld>
</file>

<file path=ppt/theme/theme1.xml><?xml version="1.0" encoding="utf-8"?>
<a:theme xmlns:a="http://schemas.openxmlformats.org/drawingml/2006/main" name="Process 16 16x9">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alibri">
      <a:maj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Pushpin">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alibri">
      <a:maj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Pushpin">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alibri">
      <a:maj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Pushpin">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irectSourceMarket xmlns="4873beb7-5857-4685-be1f-d57550cc96cc" xsi:nil="true"/>
    <ApprovalStatus xmlns="4873beb7-5857-4685-be1f-d57550cc96cc">InProgress</ApprovalStatus>
    <MarketSpecific xmlns="4873beb7-5857-4685-be1f-d57550cc96cc">false</MarketSpecific>
    <LocComments xmlns="4873beb7-5857-4685-be1f-d57550cc96cc" xsi:nil="true"/>
    <ThumbnailAssetId xmlns="4873beb7-5857-4685-be1f-d57550cc96cc" xsi:nil="true"/>
    <PrimaryImageGen xmlns="4873beb7-5857-4685-be1f-d57550cc96cc">true</PrimaryImageGen>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1561066</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This SmartArt graphic uses chevron shapes as a backdrop for each step in a process. Use themes to custome the diagram's look. (Widescreen, 16X9 format)</APDescription>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2012-04-27T06:43:00+00:00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UACurrentWords xmlns="4873beb7-5857-4685-be1f-d57550cc96cc" xsi:nil="true"/>
    <ArtSampleDocs xmlns="4873beb7-5857-4685-be1f-d57550cc96cc" xsi:nil="true"/>
    <UALocRecommendation xmlns="4873beb7-5857-4685-be1f-d57550cc96cc">Localize</UALocRecommendation>
    <Manager xmlns="4873beb7-5857-4685-be1f-d57550cc96cc" xsi:nil="true"/>
    <ShowIn xmlns="4873beb7-5857-4685-be1f-d57550cc96cc">Show everywhere</ShowIn>
    <UANotes xmlns="4873beb7-5857-4685-be1f-d57550cc96cc" xsi:nil="true"/>
    <TemplateStatus xmlns="4873beb7-5857-4685-be1f-d57550cc96cc">Complete</TemplateStatus>
    <InternalTagsTaxHTField0 xmlns="4873beb7-5857-4685-be1f-d57550cc96cc">
      <Terms xmlns="http://schemas.microsoft.com/office/infopath/2007/PartnerControls"/>
    </InternalTagsTaxHTField0>
    <CSXHash xmlns="4873beb7-5857-4685-be1f-d57550cc96cc" xsi:nil="true"/>
    <Downloads xmlns="4873beb7-5857-4685-be1f-d57550cc96cc">0</Downloads>
    <VoteCount xmlns="4873beb7-5857-4685-be1f-d57550cc96cc" xsi:nil="true"/>
    <OOCacheId xmlns="4873beb7-5857-4685-be1f-d57550cc96cc" xsi:nil="true"/>
    <IsDeleted xmlns="4873beb7-5857-4685-be1f-d57550cc96cc">false</IsDeleted>
    <AssetExpire xmlns="4873beb7-5857-4685-be1f-d57550cc96cc">2029-01-01T08:00:00+00:00</AssetExpire>
    <DSATActionTaken xmlns="4873beb7-5857-4685-be1f-d57550cc96cc" xsi:nil="true"/>
    <CSXSubmissionMarket xmlns="4873beb7-5857-4685-be1f-d57550cc96cc" xsi:nil="true"/>
    <TPExecutable xmlns="4873beb7-5857-4685-be1f-d57550cc96cc" xsi:nil="true"/>
    <SubmitterId xmlns="4873beb7-5857-4685-be1f-d57550cc96cc" xsi:nil="true"/>
    <EditorialTags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TP102888328</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834284</LocLastLocAttemptVersionLookup>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TaxCatchAll xmlns="4873beb7-5857-4685-be1f-d57550cc96cc"/>
    <Markets xmlns="4873beb7-5857-4685-be1f-d57550cc96cc"/>
    <UAProjectedTotalWords xmlns="4873beb7-5857-4685-be1f-d57550cc96cc" xsi:nil="true"/>
    <IntlLangReview xmlns="4873beb7-5857-4685-be1f-d57550cc96cc">false</IntlLangReview>
    <OutputCachingOn xmlns="4873beb7-5857-4685-be1f-d57550cc96cc">false</OutputCachingOn>
    <AverageRating xmlns="4873beb7-5857-4685-be1f-d57550cc96cc" xsi:nil="true"/>
    <APAuthor xmlns="4873beb7-5857-4685-be1f-d57550cc96cc">
      <UserInfo>
        <DisplayName>REDMOND\v-soujap</DisplayName>
        <AccountId>1954</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OriginalRelease xmlns="4873beb7-5857-4685-be1f-d57550cc96cc">15</OriginalRelease>
    <TPLaunchHelpLinkType xmlns="4873beb7-5857-4685-be1f-d57550cc96cc">Template</TPLaunchHelpLinkType>
    <LocalizationTagsTaxHTField0 xmlns="4873beb7-5857-4685-be1f-d57550cc96cc">
      <Terms xmlns="http://schemas.microsoft.com/office/infopath/2007/PartnerControls"/>
    </LocalizationTagsTaxHTField0>
    <LocMarketGroupTiers2 xmlns="4873beb7-5857-4685-be1f-d57550cc96cc" xsi:nil="true"/>
  </documentManagement>
</p:properties>
</file>

<file path=customXml/item2.xml><?xml version="1.0" encoding="utf-8"?>
<?mso-contentType ?>
<FormTemplates xmlns="http://schemas.microsoft.com/sharepoint/v3/contenttype/forms">
  <Display>DocumentLibraryForm</Display>
  <Edit>AssetEditForm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7BF8642-B25E-4658-A275-40A7F97BE87E}">
  <ds:schemaRefs>
    <ds:schemaRef ds:uri="http://purl.org/dc/terms/"/>
    <ds:schemaRef ds:uri="http://www.w3.org/XML/1998/namespace"/>
    <ds:schemaRef ds:uri="http://purl.org/dc/elements/1.1/"/>
    <ds:schemaRef ds:uri="http://schemas.microsoft.com/office/2006/documentManagement/types"/>
    <ds:schemaRef ds:uri="4873beb7-5857-4685-be1f-d57550cc96cc"/>
    <ds:schemaRef ds:uri="http://schemas.microsoft.com/office/2006/metadata/properties"/>
    <ds:schemaRef ds:uri="http://schemas.microsoft.com/office/infopath/2007/PartnerControls"/>
    <ds:schemaRef ds:uri="http://schemas.openxmlformats.org/package/2006/metadata/core-properties"/>
    <ds:schemaRef ds:uri="http://purl.org/dc/dcmitype/"/>
  </ds:schemaRefs>
</ds:datastoreItem>
</file>

<file path=customXml/itemProps2.xml><?xml version="1.0" encoding="utf-8"?>
<ds:datastoreItem xmlns:ds="http://schemas.openxmlformats.org/officeDocument/2006/customXml" ds:itemID="{D8E37B8B-F7E6-4A20-8EA1-5D1D3763590D}">
  <ds:schemaRefs>
    <ds:schemaRef ds:uri="http://schemas.microsoft.com/sharepoint/v3/contenttype/forms"/>
  </ds:schemaRefs>
</ds:datastoreItem>
</file>

<file path=customXml/itemProps3.xml><?xml version="1.0" encoding="utf-8"?>
<ds:datastoreItem xmlns:ds="http://schemas.openxmlformats.org/officeDocument/2006/customXml" ds:itemID="{D4B0E75D-F133-468C-93F6-5FDB36918D3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2470</TotalTime>
  <Words>1539</Words>
  <Application>Microsoft Office PowerPoint</Application>
  <PresentationFormat>Widescreen</PresentationFormat>
  <Paragraphs>153</Paragraphs>
  <Slides>12</Slides>
  <Notes>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Arial</vt:lpstr>
      <vt:lpstr>Calibri</vt:lpstr>
      <vt:lpstr>Merriweather</vt:lpstr>
      <vt:lpstr>Roboto</vt:lpstr>
      <vt:lpstr>Segoe UI</vt:lpstr>
      <vt:lpstr>Source Sans Pro</vt:lpstr>
      <vt:lpstr>Trebuchet MS</vt:lpstr>
      <vt:lpstr>Wingdings</vt:lpstr>
      <vt:lpstr>Process 16 16x9</vt:lpstr>
      <vt:lpstr>Developmental Disabilities/Autism in the Criminal Legal System </vt:lpstr>
      <vt:lpstr>Background</vt:lpstr>
      <vt:lpstr>Decriminalize Developmental Disability</vt:lpstr>
      <vt:lpstr>PowerPoint Presentation</vt:lpstr>
      <vt:lpstr>Intellectual and Developmental Disabilities</vt:lpstr>
      <vt:lpstr>Chronological age vs Developmental age with I/DD/Autistics</vt:lpstr>
      <vt:lpstr>Key issues I/DD families are facing</vt:lpstr>
      <vt:lpstr>Challenges for adolescents with IDD/ASD</vt:lpstr>
      <vt:lpstr>Travesty of Justice</vt:lpstr>
      <vt:lpstr>Developmental disabilities protected under the ADA Title II of the Americans with Disabilities Act, 42 USC 12131-12134, and its implementing regulations at 28 CFR</vt:lpstr>
      <vt:lpstr>LRIDD affiliated legislation FOR CHANGE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Process for changing laws</dc:title>
  <dc:creator>Brian Kelmar</dc:creator>
  <cp:lastModifiedBy>Brian Kelmar</cp:lastModifiedBy>
  <cp:revision>61</cp:revision>
  <dcterms:created xsi:type="dcterms:W3CDTF">2020-09-14T00:51:43Z</dcterms:created>
  <dcterms:modified xsi:type="dcterms:W3CDTF">2023-10-12T02:01:28Z</dcterms:modified>
</cp:coreProperties>
</file>