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Avenir 1" panose="02000503020000020003" pitchFamily="2" charset="0"/>
      <p:regular r:id="rId10"/>
      <p:bold r:id="rId11"/>
      <p:italic r:id="rId12"/>
      <p:boldItalic r:id="rId13"/>
    </p:embeddedFont>
    <p:embeddedFont>
      <p:font typeface="Avenir 1 Italics" panose="02000503020000020003" pitchFamily="2" charset="0"/>
      <p:regular r:id="rId14"/>
      <p:bold r:id="rId15"/>
      <p:italic r:id="rId16"/>
      <p:boldItalic r:id="rId17"/>
    </p:embeddedFont>
    <p:embeddedFont>
      <p:font typeface="Avenir 2 Bold" panose="02000503020000020003" pitchFamily="2" charset="0"/>
      <p:regular r:id="rId18"/>
      <p:bold r:id="rId19"/>
      <p:italic r:id="rId20"/>
      <p:boldItalic r:id="rId21"/>
    </p:embeddedFont>
    <p:embeddedFont>
      <p:font typeface="Avenir 2 Ultra-Bold" panose="02000503020000020003" pitchFamily="2" charset="0"/>
      <p:regular r:id="rId22"/>
      <p:bold r:id="rId23"/>
      <p:italic r:id="rId24"/>
      <p:boldItalic r:id="rId25"/>
    </p:embeddedFont>
    <p:embeddedFont>
      <p:font typeface="Avenir 3" panose="02000503020000020003" pitchFamily="2" charset="0"/>
      <p:regular r:id="rId26"/>
      <p:bold r:id="rId27"/>
      <p:italic r:id="rId28"/>
      <p:boldItalic r:id="rId29"/>
    </p:embeddedFont>
    <p:embeddedFont>
      <p:font typeface="Avenir 3 Bold" panose="02000503020000020003" pitchFamily="2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DejaVu Sans" panose="020B0803030604020204" pitchFamily="34" charset="0"/>
      <p:regular r:id="rId38"/>
      <p:bold r:id="rId39"/>
    </p:embeddedFont>
    <p:embeddedFont>
      <p:font typeface="Open Sauce SemiBold" pitchFamily="2" charset="77"/>
      <p:regular r:id="rId40"/>
      <p:bold r:id="rId41"/>
    </p:embeddedFont>
    <p:embeddedFont>
      <p:font typeface="Open Sauce SemiBold Bold" pitchFamily="2" charset="77"/>
      <p:regular r:id="rId42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01" autoAdjust="0"/>
  </p:normalViewPr>
  <p:slideViewPr>
    <p:cSldViewPr>
      <p:cViewPr varScale="1">
        <p:scale>
          <a:sx n="69" d="100"/>
          <a:sy n="69" d="100"/>
        </p:scale>
        <p:origin x="34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9" Type="http://schemas.openxmlformats.org/officeDocument/2006/relationships/font" Target="fonts/font30.fntdata"/><Relationship Id="rId21" Type="http://schemas.openxmlformats.org/officeDocument/2006/relationships/font" Target="fonts/font12.fntdata"/><Relationship Id="rId34" Type="http://schemas.openxmlformats.org/officeDocument/2006/relationships/font" Target="fonts/font25.fntdata"/><Relationship Id="rId42" Type="http://schemas.openxmlformats.org/officeDocument/2006/relationships/font" Target="fonts/font33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font" Target="fonts/font23.fntdata"/><Relationship Id="rId37" Type="http://schemas.openxmlformats.org/officeDocument/2006/relationships/font" Target="fonts/font28.fntdata"/><Relationship Id="rId40" Type="http://schemas.openxmlformats.org/officeDocument/2006/relationships/font" Target="fonts/font31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36" Type="http://schemas.openxmlformats.org/officeDocument/2006/relationships/font" Target="fonts/font27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font" Target="fonts/font22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font" Target="fonts/font21.fntdata"/><Relationship Id="rId35" Type="http://schemas.openxmlformats.org/officeDocument/2006/relationships/font" Target="fonts/font26.fntdata"/><Relationship Id="rId43" Type="http://schemas.openxmlformats.org/officeDocument/2006/relationships/font" Target="fonts/font3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font" Target="fonts/font24.fntdata"/><Relationship Id="rId38" Type="http://schemas.openxmlformats.org/officeDocument/2006/relationships/font" Target="fonts/font29.fntdata"/><Relationship Id="rId46" Type="http://schemas.openxmlformats.org/officeDocument/2006/relationships/theme" Target="theme/theme1.xml"/><Relationship Id="rId20" Type="http://schemas.openxmlformats.org/officeDocument/2006/relationships/font" Target="fonts/font11.fntdata"/><Relationship Id="rId41" Type="http://schemas.openxmlformats.org/officeDocument/2006/relationships/font" Target="fonts/font3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721673"/>
            <a:ext cx="15981037" cy="772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83"/>
              </a:lnSpc>
            </a:pPr>
            <a:r>
              <a:rPr lang="en-US" sz="5199">
                <a:solidFill>
                  <a:srgbClr val="103875"/>
                </a:solidFill>
                <a:latin typeface="Open Sauce SemiBold"/>
              </a:rPr>
              <a:t>Massachusetts 2022 Mental Health Parity Law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193655"/>
            <a:ext cx="7168480" cy="2508968"/>
          </a:xfrm>
          <a:custGeom>
            <a:avLst/>
            <a:gdLst/>
            <a:ahLst/>
            <a:cxnLst/>
            <a:rect l="l" t="t" r="r" b="b"/>
            <a:pathLst>
              <a:path w="7168480" h="2508968">
                <a:moveTo>
                  <a:pt x="0" y="0"/>
                </a:moveTo>
                <a:lnTo>
                  <a:pt x="7168480" y="0"/>
                </a:lnTo>
                <a:lnTo>
                  <a:pt x="7168480" y="2508968"/>
                </a:lnTo>
                <a:lnTo>
                  <a:pt x="0" y="2508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954873"/>
            <a:ext cx="16230600" cy="7001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67"/>
              </a:lnSpc>
            </a:pPr>
            <a:r>
              <a:rPr lang="en-US" sz="5199" dirty="0">
                <a:solidFill>
                  <a:srgbClr val="669933"/>
                </a:solidFill>
                <a:latin typeface="Open Sauce SemiBold"/>
              </a:rPr>
              <a:t>SECTION 75.  There shall be a </a:t>
            </a:r>
            <a:r>
              <a:rPr lang="en-US" sz="5199" dirty="0">
                <a:solidFill>
                  <a:srgbClr val="103875"/>
                </a:solidFill>
                <a:latin typeface="Open Sauce SemiBold"/>
              </a:rPr>
              <a:t>special commission</a:t>
            </a:r>
            <a:r>
              <a:rPr lang="en-US" sz="5199" dirty="0">
                <a:solidFill>
                  <a:srgbClr val="669933"/>
                </a:solidFill>
                <a:latin typeface="Open Sauce SemiBold"/>
              </a:rPr>
              <a:t> to study and make recommendations on the establishment of a common set of criteria for providers and payers to use in making </a:t>
            </a:r>
            <a:r>
              <a:rPr lang="en-US" sz="5199" dirty="0">
                <a:solidFill>
                  <a:srgbClr val="103875"/>
                </a:solidFill>
                <a:latin typeface="Open Sauce SemiBold"/>
              </a:rPr>
              <a:t>medical necessity determinations</a:t>
            </a:r>
            <a:r>
              <a:rPr lang="en-US" sz="5199" dirty="0">
                <a:solidFill>
                  <a:srgbClr val="669933"/>
                </a:solidFill>
                <a:latin typeface="Open Sauce SemiBold"/>
              </a:rPr>
              <a:t> for behavioral health treatment.</a:t>
            </a:r>
          </a:p>
          <a:p>
            <a:pPr>
              <a:lnSpc>
                <a:spcPts val="4212"/>
              </a:lnSpc>
              <a:spcBef>
                <a:spcPct val="0"/>
              </a:spcBef>
            </a:pPr>
            <a:endParaRPr lang="en-US" sz="5199" dirty="0">
              <a:solidFill>
                <a:srgbClr val="669933"/>
              </a:solidFill>
              <a:latin typeface="Open Sauce SemiBold"/>
            </a:endParaRPr>
          </a:p>
          <a:p>
            <a:pPr>
              <a:lnSpc>
                <a:spcPts val="4212"/>
              </a:lnSpc>
              <a:spcBef>
                <a:spcPct val="0"/>
              </a:spcBef>
            </a:pPr>
            <a:r>
              <a:rPr lang="en-US" sz="3600" dirty="0">
                <a:solidFill>
                  <a:srgbClr val="669933"/>
                </a:solidFill>
                <a:latin typeface="Open Sauce SemiBold"/>
              </a:rPr>
              <a:t>.</a:t>
            </a:r>
          </a:p>
          <a:p>
            <a:pPr>
              <a:lnSpc>
                <a:spcPts val="4212"/>
              </a:lnSpc>
              <a:spcBef>
                <a:spcPct val="0"/>
              </a:spcBef>
            </a:pPr>
            <a:endParaRPr lang="en-US" sz="3600" dirty="0">
              <a:solidFill>
                <a:srgbClr val="669933"/>
              </a:solidFill>
              <a:latin typeface="Open Sauce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1805" y="8246273"/>
            <a:ext cx="5695123" cy="1993293"/>
          </a:xfrm>
          <a:custGeom>
            <a:avLst/>
            <a:gdLst/>
            <a:ahLst/>
            <a:cxnLst/>
            <a:rect l="l" t="t" r="r" b="b"/>
            <a:pathLst>
              <a:path w="5695123" h="1993293">
                <a:moveTo>
                  <a:pt x="0" y="0"/>
                </a:moveTo>
                <a:lnTo>
                  <a:pt x="5695123" y="0"/>
                </a:lnTo>
                <a:lnTo>
                  <a:pt x="5695123" y="1993293"/>
                </a:lnTo>
                <a:lnTo>
                  <a:pt x="0" y="19932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22960" y="1503680"/>
            <a:ext cx="13642080" cy="8355774"/>
          </a:xfrm>
          <a:custGeom>
            <a:avLst/>
            <a:gdLst/>
            <a:ahLst/>
            <a:cxnLst/>
            <a:rect l="l" t="t" r="r" b="b"/>
            <a:pathLst>
              <a:path w="13642080" h="8355774">
                <a:moveTo>
                  <a:pt x="0" y="0"/>
                </a:moveTo>
                <a:lnTo>
                  <a:pt x="13642080" y="0"/>
                </a:lnTo>
                <a:lnTo>
                  <a:pt x="13642080" y="8355774"/>
                </a:lnTo>
                <a:lnTo>
                  <a:pt x="0" y="83557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70233" y="399955"/>
            <a:ext cx="16947535" cy="9609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2"/>
              </a:lnSpc>
            </a:pPr>
            <a:r>
              <a:rPr lang="en-US" sz="3600" dirty="0">
                <a:solidFill>
                  <a:srgbClr val="669933"/>
                </a:solidFill>
                <a:latin typeface="Open Sauce SemiBold"/>
              </a:rPr>
              <a:t>The commission’s review shall include, but not be limited to: </a:t>
            </a:r>
          </a:p>
          <a:p>
            <a:pPr>
              <a:lnSpc>
                <a:spcPts val="4212"/>
              </a:lnSpc>
            </a:pPr>
            <a:endParaRPr lang="en-US" sz="3600" dirty="0">
              <a:solidFill>
                <a:srgbClr val="669933"/>
              </a:solidFill>
              <a:latin typeface="Open Sauce SemiBold"/>
            </a:endParaRPr>
          </a:p>
          <a:p>
            <a:pPr>
              <a:lnSpc>
                <a:spcPts val="4589"/>
              </a:lnSpc>
            </a:pPr>
            <a:r>
              <a:rPr lang="en-US" sz="3399" dirty="0">
                <a:solidFill>
                  <a:srgbClr val="669933"/>
                </a:solidFill>
                <a:latin typeface="Open Sauce SemiBold"/>
              </a:rPr>
              <a:t>(</a:t>
            </a:r>
            <a:r>
              <a:rPr lang="en-US" sz="3399" dirty="0" err="1">
                <a:solidFill>
                  <a:srgbClr val="669933"/>
                </a:solidFill>
                <a:latin typeface="Open Sauce SemiBold"/>
              </a:rPr>
              <a:t>i</a:t>
            </a:r>
            <a:r>
              <a:rPr lang="en-US" sz="3399" dirty="0">
                <a:solidFill>
                  <a:srgbClr val="669933"/>
                </a:solidFill>
                <a:latin typeface="Open Sauce SemiBold"/>
              </a:rPr>
              <a:t>) existing reference sources or services utilized by payers to make medical necessity determinations for behavioral health treatment; </a:t>
            </a:r>
          </a:p>
          <a:p>
            <a:pPr>
              <a:lnSpc>
                <a:spcPts val="3535"/>
              </a:lnSpc>
            </a:pPr>
            <a:endParaRPr lang="en-US" sz="3399" dirty="0">
              <a:solidFill>
                <a:srgbClr val="669933"/>
              </a:solidFill>
              <a:latin typeface="Open Sauce SemiBold"/>
            </a:endParaRPr>
          </a:p>
          <a:p>
            <a:pPr>
              <a:lnSpc>
                <a:spcPts val="4589"/>
              </a:lnSpc>
            </a:pPr>
            <a:r>
              <a:rPr lang="en-US" sz="3399" dirty="0">
                <a:solidFill>
                  <a:srgbClr val="669933"/>
                </a:solidFill>
                <a:latin typeface="Open Sauce SemiBold"/>
              </a:rPr>
              <a:t>(ii) </a:t>
            </a:r>
            <a:r>
              <a:rPr lang="en-US" sz="3399" dirty="0">
                <a:solidFill>
                  <a:srgbClr val="103875"/>
                </a:solidFill>
                <a:latin typeface="Open Sauce SemiBold Bold"/>
              </a:rPr>
              <a:t>commonly accepted treatment guidelines and standards of care utilized by behavioral health providers and the evidentiary basis for those guidelines and standards;</a:t>
            </a:r>
            <a:r>
              <a:rPr lang="en-US" sz="3399" dirty="0">
                <a:solidFill>
                  <a:srgbClr val="669933"/>
                </a:solidFill>
                <a:latin typeface="Open Sauce SemiBold Bold"/>
              </a:rPr>
              <a:t> </a:t>
            </a:r>
          </a:p>
          <a:p>
            <a:pPr>
              <a:lnSpc>
                <a:spcPts val="3841"/>
              </a:lnSpc>
            </a:pPr>
            <a:endParaRPr lang="en-US" sz="3399" dirty="0">
              <a:solidFill>
                <a:srgbClr val="669933"/>
              </a:solidFill>
              <a:latin typeface="Open Sauce SemiBold Bold"/>
            </a:endParaRPr>
          </a:p>
          <a:p>
            <a:pPr>
              <a:lnSpc>
                <a:spcPts val="4589"/>
              </a:lnSpc>
            </a:pPr>
            <a:r>
              <a:rPr lang="en-US" sz="3399" dirty="0">
                <a:solidFill>
                  <a:srgbClr val="669933"/>
                </a:solidFill>
                <a:latin typeface="Open Sauce SemiBold"/>
              </a:rPr>
              <a:t>(iii) the feasibility of establishing a common set of medical necessity criteria that behavioral health providers and payers can agree to and any barriers to this task; and </a:t>
            </a:r>
          </a:p>
          <a:p>
            <a:pPr>
              <a:lnSpc>
                <a:spcPts val="3739"/>
              </a:lnSpc>
            </a:pPr>
            <a:endParaRPr lang="en-US" sz="3399" dirty="0">
              <a:solidFill>
                <a:srgbClr val="669933"/>
              </a:solidFill>
              <a:latin typeface="Open Sauce SemiBold"/>
            </a:endParaRPr>
          </a:p>
          <a:p>
            <a:pPr>
              <a:lnSpc>
                <a:spcPts val="4589"/>
              </a:lnSpc>
            </a:pPr>
            <a:r>
              <a:rPr lang="en-US" sz="3399" dirty="0">
                <a:solidFill>
                  <a:srgbClr val="669933"/>
                </a:solidFill>
                <a:latin typeface="Open Sauce SemiBold"/>
              </a:rPr>
              <a:t>(iv) the experiences of other states in addressing the standardization of medical necessity for behavioral health.</a:t>
            </a:r>
          </a:p>
          <a:p>
            <a:pPr>
              <a:lnSpc>
                <a:spcPts val="4994"/>
              </a:lnSpc>
            </a:pPr>
            <a:endParaRPr lang="en-US" sz="3399" dirty="0">
              <a:solidFill>
                <a:srgbClr val="669933"/>
              </a:solidFill>
              <a:latin typeface="Open Sauce SemiBold"/>
            </a:endParaRPr>
          </a:p>
          <a:p>
            <a:pPr>
              <a:lnSpc>
                <a:spcPts val="4994"/>
              </a:lnSpc>
            </a:pPr>
            <a:endParaRPr lang="en-US" sz="3399" dirty="0">
              <a:solidFill>
                <a:srgbClr val="669933"/>
              </a:solidFill>
              <a:latin typeface="Open Sauce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38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36208" y="4948396"/>
            <a:ext cx="10213943" cy="2692767"/>
            <a:chOff x="0" y="0"/>
            <a:chExt cx="13618591" cy="35903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618591" cy="3590356"/>
            </a:xfrm>
            <a:custGeom>
              <a:avLst/>
              <a:gdLst/>
              <a:ahLst/>
              <a:cxnLst/>
              <a:rect l="l" t="t" r="r" b="b"/>
              <a:pathLst>
                <a:path w="13618591" h="3590356">
                  <a:moveTo>
                    <a:pt x="0" y="0"/>
                  </a:moveTo>
                  <a:lnTo>
                    <a:pt x="13618591" y="0"/>
                  </a:lnTo>
                  <a:lnTo>
                    <a:pt x="13618591" y="3590356"/>
                  </a:lnTo>
                  <a:lnTo>
                    <a:pt x="0" y="3590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473693" y="451247"/>
              <a:ext cx="2691226" cy="2687862"/>
            </a:xfrm>
            <a:custGeom>
              <a:avLst/>
              <a:gdLst/>
              <a:ahLst/>
              <a:cxnLst/>
              <a:rect l="l" t="t" r="r" b="b"/>
              <a:pathLst>
                <a:path w="2691226" h="2687862">
                  <a:moveTo>
                    <a:pt x="0" y="0"/>
                  </a:moveTo>
                  <a:lnTo>
                    <a:pt x="2691225" y="0"/>
                  </a:lnTo>
                  <a:lnTo>
                    <a:pt x="2691225" y="2687862"/>
                  </a:lnTo>
                  <a:lnTo>
                    <a:pt x="0" y="2687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7549109" y="2392888"/>
            <a:ext cx="979721" cy="979721"/>
          </a:xfrm>
          <a:custGeom>
            <a:avLst/>
            <a:gdLst/>
            <a:ahLst/>
            <a:cxnLst/>
            <a:rect l="l" t="t" r="r" b="b"/>
            <a:pathLst>
              <a:path w="979721" h="979721">
                <a:moveTo>
                  <a:pt x="0" y="0"/>
                </a:moveTo>
                <a:lnTo>
                  <a:pt x="979721" y="0"/>
                </a:lnTo>
                <a:lnTo>
                  <a:pt x="979721" y="979722"/>
                </a:lnTo>
                <a:lnTo>
                  <a:pt x="0" y="9797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129323" y="5669966"/>
            <a:ext cx="1428888" cy="1249627"/>
          </a:xfrm>
          <a:custGeom>
            <a:avLst/>
            <a:gdLst/>
            <a:ahLst/>
            <a:cxnLst/>
            <a:rect l="l" t="t" r="r" b="b"/>
            <a:pathLst>
              <a:path w="1428888" h="1249627">
                <a:moveTo>
                  <a:pt x="0" y="0"/>
                </a:moveTo>
                <a:lnTo>
                  <a:pt x="1428888" y="0"/>
                </a:lnTo>
                <a:lnTo>
                  <a:pt x="1428888" y="1249627"/>
                </a:lnTo>
                <a:lnTo>
                  <a:pt x="0" y="12496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1028700"/>
            <a:ext cx="10215600" cy="3575460"/>
          </a:xfrm>
          <a:custGeom>
            <a:avLst/>
            <a:gdLst/>
            <a:ahLst/>
            <a:cxnLst/>
            <a:rect l="l" t="t" r="r" b="b"/>
            <a:pathLst>
              <a:path w="10215600" h="3575460">
                <a:moveTo>
                  <a:pt x="0" y="0"/>
                </a:moveTo>
                <a:lnTo>
                  <a:pt x="10215600" y="0"/>
                </a:lnTo>
                <a:lnTo>
                  <a:pt x="10215600" y="3575460"/>
                </a:lnTo>
                <a:lnTo>
                  <a:pt x="0" y="3575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549109" y="5679491"/>
            <a:ext cx="6227891" cy="1604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2"/>
              </a:lnSpc>
            </a:pPr>
            <a:r>
              <a:rPr lang="en-US" sz="3600">
                <a:solidFill>
                  <a:srgbClr val="103875"/>
                </a:solidFill>
                <a:latin typeface="Open Sauce SemiBold"/>
              </a:rPr>
              <a:t>ABA Treatment of ASD: Practice Guidelines </a:t>
            </a:r>
          </a:p>
          <a:p>
            <a:pPr>
              <a:lnSpc>
                <a:spcPts val="4212"/>
              </a:lnSpc>
            </a:pPr>
            <a:r>
              <a:rPr lang="en-US" sz="3600">
                <a:solidFill>
                  <a:srgbClr val="103875"/>
                </a:solidFill>
                <a:latin typeface="Open Sauce SemiBold"/>
              </a:rPr>
              <a:t>3rd Edition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38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767902"/>
            <a:ext cx="7656674" cy="2679836"/>
          </a:xfrm>
          <a:custGeom>
            <a:avLst/>
            <a:gdLst/>
            <a:ahLst/>
            <a:cxnLst/>
            <a:rect l="l" t="t" r="r" b="b"/>
            <a:pathLst>
              <a:path w="7656674" h="2679836">
                <a:moveTo>
                  <a:pt x="0" y="0"/>
                </a:moveTo>
                <a:lnTo>
                  <a:pt x="7656674" y="0"/>
                </a:lnTo>
                <a:lnTo>
                  <a:pt x="7656674" y="2679836"/>
                </a:lnTo>
                <a:lnTo>
                  <a:pt x="0" y="26798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8333" y="1028700"/>
            <a:ext cx="13861673" cy="8507602"/>
          </a:xfrm>
          <a:custGeom>
            <a:avLst/>
            <a:gdLst/>
            <a:ahLst/>
            <a:cxnLst/>
            <a:rect l="l" t="t" r="r" b="b"/>
            <a:pathLst>
              <a:path w="13861673" h="8507602">
                <a:moveTo>
                  <a:pt x="0" y="0"/>
                </a:moveTo>
                <a:lnTo>
                  <a:pt x="13861673" y="0"/>
                </a:lnTo>
                <a:lnTo>
                  <a:pt x="13861673" y="8507602"/>
                </a:lnTo>
                <a:lnTo>
                  <a:pt x="0" y="85076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796330" y="3970099"/>
            <a:ext cx="11199911" cy="21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4"/>
              </a:lnSpc>
            </a:pPr>
            <a:r>
              <a:rPr lang="en-US" sz="7200">
                <a:solidFill>
                  <a:srgbClr val="FFFFFF"/>
                </a:solidFill>
                <a:latin typeface="Open Sauce SemiBold"/>
              </a:rPr>
              <a:t>Interested in replicating in your state?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87802" y="7124425"/>
            <a:ext cx="13402205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FFF"/>
                </a:solidFill>
                <a:latin typeface="DejaVu Sans"/>
              </a:rPr>
              <a:t>Email advocacy@casproviders.org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A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6458954"/>
          </a:xfrm>
          <a:custGeom>
            <a:avLst/>
            <a:gdLst/>
            <a:ahLst/>
            <a:cxnLst/>
            <a:rect l="l" t="t" r="r" b="b"/>
            <a:pathLst>
              <a:path w="18288000" h="16458954">
                <a:moveTo>
                  <a:pt x="0" y="0"/>
                </a:moveTo>
                <a:lnTo>
                  <a:pt x="18288000" y="0"/>
                </a:lnTo>
                <a:lnTo>
                  <a:pt x="18288000" y="16458954"/>
                </a:lnTo>
                <a:lnTo>
                  <a:pt x="0" y="16458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444" r="-57082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-193622" y="8944254"/>
            <a:ext cx="19023222" cy="1215067"/>
          </a:xfrm>
          <a:prstGeom prst="rect">
            <a:avLst/>
          </a:prstGeom>
          <a:solidFill>
            <a:srgbClr val="005600"/>
          </a:solidFill>
        </p:spPr>
      </p:sp>
      <p:grpSp>
        <p:nvGrpSpPr>
          <p:cNvPr id="4" name="Group 4"/>
          <p:cNvGrpSpPr/>
          <p:nvPr/>
        </p:nvGrpSpPr>
        <p:grpSpPr>
          <a:xfrm>
            <a:off x="12039600" y="3270327"/>
            <a:ext cx="4655157" cy="1994177"/>
            <a:chOff x="0" y="0"/>
            <a:chExt cx="6206877" cy="2658903"/>
          </a:xfrm>
        </p:grpSpPr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0" y="0"/>
              <a:ext cx="6206877" cy="2658903"/>
              <a:chOff x="0" y="0"/>
              <a:chExt cx="5270500" cy="225777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38100" y="0"/>
                <a:ext cx="1193800" cy="2260600"/>
              </a:xfrm>
              <a:custGeom>
                <a:avLst/>
                <a:gdLst/>
                <a:ahLst/>
                <a:cxnLst/>
                <a:rect l="l" t="t" r="r" b="b"/>
                <a:pathLst>
                  <a:path w="1193800" h="2260600">
                    <a:moveTo>
                      <a:pt x="381000" y="215900"/>
                    </a:moveTo>
                    <a:cubicBezTo>
                      <a:pt x="381000" y="88900"/>
                      <a:pt x="482600" y="0"/>
                      <a:pt x="596900" y="0"/>
                    </a:cubicBezTo>
                    <a:cubicBezTo>
                      <a:pt x="711200" y="0"/>
                      <a:pt x="812800" y="88900"/>
                      <a:pt x="812800" y="215900"/>
                    </a:cubicBezTo>
                    <a:lnTo>
                      <a:pt x="812800" y="279400"/>
                    </a:lnTo>
                    <a:cubicBezTo>
                      <a:pt x="812800" y="393700"/>
                      <a:pt x="711200" y="495300"/>
                      <a:pt x="596900" y="495300"/>
                    </a:cubicBezTo>
                    <a:cubicBezTo>
                      <a:pt x="482600" y="495300"/>
                      <a:pt x="381000" y="393700"/>
                      <a:pt x="381000" y="279400"/>
                    </a:cubicBezTo>
                    <a:lnTo>
                      <a:pt x="381000" y="215900"/>
                    </a:lnTo>
                    <a:close/>
                    <a:moveTo>
                      <a:pt x="596900" y="1346200"/>
                    </a:moveTo>
                    <a:lnTo>
                      <a:pt x="533400" y="2133600"/>
                    </a:lnTo>
                    <a:cubicBezTo>
                      <a:pt x="533400" y="2197100"/>
                      <a:pt x="469900" y="2260600"/>
                      <a:pt x="393700" y="2260600"/>
                    </a:cubicBezTo>
                    <a:lnTo>
                      <a:pt x="355600" y="2260600"/>
                    </a:lnTo>
                    <a:cubicBezTo>
                      <a:pt x="330200" y="2260600"/>
                      <a:pt x="317500" y="2247900"/>
                      <a:pt x="317500" y="2222500"/>
                    </a:cubicBezTo>
                    <a:lnTo>
                      <a:pt x="317500" y="901700"/>
                    </a:lnTo>
                    <a:lnTo>
                      <a:pt x="228600" y="1295400"/>
                    </a:lnTo>
                    <a:cubicBezTo>
                      <a:pt x="215900" y="1358900"/>
                      <a:pt x="165100" y="1409700"/>
                      <a:pt x="889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25400" y="1409700"/>
                      <a:pt x="12700" y="1397000"/>
                    </a:cubicBezTo>
                    <a:cubicBezTo>
                      <a:pt x="12700" y="1384300"/>
                      <a:pt x="0" y="1384300"/>
                      <a:pt x="0" y="1371600"/>
                    </a:cubicBezTo>
                    <a:lnTo>
                      <a:pt x="127000" y="774700"/>
                    </a:lnTo>
                    <a:cubicBezTo>
                      <a:pt x="152400" y="647700"/>
                      <a:pt x="266700" y="558800"/>
                      <a:pt x="381000" y="558800"/>
                    </a:cubicBezTo>
                    <a:lnTo>
                      <a:pt x="812800" y="558800"/>
                    </a:lnTo>
                    <a:cubicBezTo>
                      <a:pt x="927100" y="558800"/>
                      <a:pt x="1041400" y="647700"/>
                      <a:pt x="1066800" y="774700"/>
                    </a:cubicBezTo>
                    <a:lnTo>
                      <a:pt x="1193800" y="1371600"/>
                    </a:lnTo>
                    <a:cubicBezTo>
                      <a:pt x="1193800" y="1384300"/>
                      <a:pt x="1181100" y="1384300"/>
                      <a:pt x="1181100" y="1397000"/>
                    </a:cubicBezTo>
                    <a:cubicBezTo>
                      <a:pt x="1168400" y="1409700"/>
                      <a:pt x="1168400" y="1409700"/>
                      <a:pt x="1155700" y="1409700"/>
                    </a:cubicBezTo>
                    <a:lnTo>
                      <a:pt x="1104900" y="1409700"/>
                    </a:lnTo>
                    <a:cubicBezTo>
                      <a:pt x="1028700" y="1409700"/>
                      <a:pt x="977900" y="1358900"/>
                      <a:pt x="965200" y="1295400"/>
                    </a:cubicBezTo>
                    <a:lnTo>
                      <a:pt x="876300" y="901700"/>
                    </a:lnTo>
                    <a:lnTo>
                      <a:pt x="876300" y="2222500"/>
                    </a:lnTo>
                    <a:cubicBezTo>
                      <a:pt x="876300" y="2247900"/>
                      <a:pt x="863600" y="2260600"/>
                      <a:pt x="838200" y="2260600"/>
                    </a:cubicBezTo>
                    <a:lnTo>
                      <a:pt x="800100" y="2260600"/>
                    </a:lnTo>
                    <a:cubicBezTo>
                      <a:pt x="723900" y="2260600"/>
                      <a:pt x="660400" y="2197100"/>
                      <a:pt x="660400" y="2133600"/>
                    </a:cubicBezTo>
                    <a:lnTo>
                      <a:pt x="596900" y="1346200"/>
                    </a:lnTo>
                    <a:close/>
                  </a:path>
                </a:pathLst>
              </a:custGeom>
              <a:solidFill>
                <a:srgbClr val="005600"/>
              </a:solid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1371600" y="0"/>
                <a:ext cx="3860800" cy="2260600"/>
              </a:xfrm>
              <a:custGeom>
                <a:avLst/>
                <a:gdLst/>
                <a:ahLst/>
                <a:cxnLst/>
                <a:rect l="l" t="t" r="r" b="b"/>
                <a:pathLst>
                  <a:path w="3860800" h="2260600">
                    <a:moveTo>
                      <a:pt x="381000" y="215900"/>
                    </a:moveTo>
                    <a:cubicBezTo>
                      <a:pt x="381000" y="88900"/>
                      <a:pt x="482600" y="0"/>
                      <a:pt x="596900" y="0"/>
                    </a:cubicBezTo>
                    <a:cubicBezTo>
                      <a:pt x="711200" y="0"/>
                      <a:pt x="812800" y="88900"/>
                      <a:pt x="812800" y="215900"/>
                    </a:cubicBezTo>
                    <a:lnTo>
                      <a:pt x="812800" y="279400"/>
                    </a:lnTo>
                    <a:cubicBezTo>
                      <a:pt x="812800" y="393700"/>
                      <a:pt x="711200" y="495300"/>
                      <a:pt x="596900" y="495300"/>
                    </a:cubicBezTo>
                    <a:cubicBezTo>
                      <a:pt x="482600" y="495300"/>
                      <a:pt x="381000" y="393700"/>
                      <a:pt x="381000" y="279400"/>
                    </a:cubicBezTo>
                    <a:lnTo>
                      <a:pt x="381000" y="215900"/>
                    </a:lnTo>
                    <a:close/>
                    <a:moveTo>
                      <a:pt x="596900" y="1346200"/>
                    </a:moveTo>
                    <a:lnTo>
                      <a:pt x="533400" y="2133600"/>
                    </a:lnTo>
                    <a:cubicBezTo>
                      <a:pt x="533400" y="2197100"/>
                      <a:pt x="469900" y="2260600"/>
                      <a:pt x="393700" y="2260600"/>
                    </a:cubicBezTo>
                    <a:lnTo>
                      <a:pt x="355600" y="2260600"/>
                    </a:lnTo>
                    <a:cubicBezTo>
                      <a:pt x="330200" y="2260600"/>
                      <a:pt x="317500" y="2247900"/>
                      <a:pt x="317500" y="2222500"/>
                    </a:cubicBezTo>
                    <a:lnTo>
                      <a:pt x="317500" y="901700"/>
                    </a:lnTo>
                    <a:lnTo>
                      <a:pt x="228600" y="1295400"/>
                    </a:lnTo>
                    <a:cubicBezTo>
                      <a:pt x="215900" y="1358900"/>
                      <a:pt x="165100" y="1409700"/>
                      <a:pt x="889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25400" y="1409700"/>
                      <a:pt x="12700" y="1397000"/>
                    </a:cubicBezTo>
                    <a:cubicBezTo>
                      <a:pt x="12700" y="1384300"/>
                      <a:pt x="0" y="1384300"/>
                      <a:pt x="0" y="1371600"/>
                    </a:cubicBezTo>
                    <a:lnTo>
                      <a:pt x="127000" y="774700"/>
                    </a:lnTo>
                    <a:cubicBezTo>
                      <a:pt x="152400" y="647700"/>
                      <a:pt x="266700" y="558800"/>
                      <a:pt x="381000" y="558800"/>
                    </a:cubicBezTo>
                    <a:lnTo>
                      <a:pt x="812800" y="558800"/>
                    </a:lnTo>
                    <a:cubicBezTo>
                      <a:pt x="927100" y="558800"/>
                      <a:pt x="1041400" y="647700"/>
                      <a:pt x="1066800" y="774700"/>
                    </a:cubicBezTo>
                    <a:lnTo>
                      <a:pt x="1193800" y="1371600"/>
                    </a:lnTo>
                    <a:cubicBezTo>
                      <a:pt x="1193800" y="1384300"/>
                      <a:pt x="1181100" y="1384300"/>
                      <a:pt x="1181100" y="1397000"/>
                    </a:cubicBezTo>
                    <a:cubicBezTo>
                      <a:pt x="1168400" y="1409700"/>
                      <a:pt x="1168400" y="1409700"/>
                      <a:pt x="1155700" y="1409700"/>
                    </a:cubicBezTo>
                    <a:lnTo>
                      <a:pt x="1104900" y="1409700"/>
                    </a:lnTo>
                    <a:cubicBezTo>
                      <a:pt x="1028700" y="1409700"/>
                      <a:pt x="977900" y="1358900"/>
                      <a:pt x="965200" y="1295400"/>
                    </a:cubicBezTo>
                    <a:lnTo>
                      <a:pt x="876300" y="901700"/>
                    </a:lnTo>
                    <a:lnTo>
                      <a:pt x="876300" y="2222500"/>
                    </a:lnTo>
                    <a:cubicBezTo>
                      <a:pt x="876300" y="2247900"/>
                      <a:pt x="863600" y="2260600"/>
                      <a:pt x="838200" y="2260600"/>
                    </a:cubicBezTo>
                    <a:lnTo>
                      <a:pt x="800100" y="2260600"/>
                    </a:lnTo>
                    <a:cubicBezTo>
                      <a:pt x="723900" y="2260600"/>
                      <a:pt x="660400" y="2197100"/>
                      <a:pt x="660400" y="2133600"/>
                    </a:cubicBezTo>
                    <a:lnTo>
                      <a:pt x="596900" y="1346200"/>
                    </a:lnTo>
                    <a:close/>
                    <a:moveTo>
                      <a:pt x="1714500" y="215900"/>
                    </a:moveTo>
                    <a:cubicBezTo>
                      <a:pt x="1714500" y="88900"/>
                      <a:pt x="1816100" y="0"/>
                      <a:pt x="1930400" y="0"/>
                    </a:cubicBezTo>
                    <a:cubicBezTo>
                      <a:pt x="2044700" y="0"/>
                      <a:pt x="2146300" y="88900"/>
                      <a:pt x="2146300" y="215900"/>
                    </a:cubicBezTo>
                    <a:lnTo>
                      <a:pt x="2146300" y="279400"/>
                    </a:lnTo>
                    <a:cubicBezTo>
                      <a:pt x="2146300" y="393700"/>
                      <a:pt x="2044700" y="495300"/>
                      <a:pt x="1930400" y="495300"/>
                    </a:cubicBezTo>
                    <a:cubicBezTo>
                      <a:pt x="1816100" y="495300"/>
                      <a:pt x="1714500" y="393700"/>
                      <a:pt x="1714500" y="279400"/>
                    </a:cubicBezTo>
                    <a:lnTo>
                      <a:pt x="1714500" y="215900"/>
                    </a:lnTo>
                    <a:close/>
                    <a:moveTo>
                      <a:pt x="1930400" y="1346200"/>
                    </a:moveTo>
                    <a:lnTo>
                      <a:pt x="1866900" y="2133600"/>
                    </a:lnTo>
                    <a:cubicBezTo>
                      <a:pt x="1866900" y="2197100"/>
                      <a:pt x="1803400" y="2260600"/>
                      <a:pt x="1727200" y="2260600"/>
                    </a:cubicBezTo>
                    <a:lnTo>
                      <a:pt x="1689100" y="2260600"/>
                    </a:lnTo>
                    <a:cubicBezTo>
                      <a:pt x="1663700" y="2260600"/>
                      <a:pt x="1651000" y="2247900"/>
                      <a:pt x="1651000" y="2222500"/>
                    </a:cubicBezTo>
                    <a:lnTo>
                      <a:pt x="1651000" y="901700"/>
                    </a:lnTo>
                    <a:lnTo>
                      <a:pt x="1562100" y="1295400"/>
                    </a:lnTo>
                    <a:cubicBezTo>
                      <a:pt x="1549400" y="1358900"/>
                      <a:pt x="1498600" y="1409700"/>
                      <a:pt x="14224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58900" y="1409700"/>
                      <a:pt x="1346200" y="1397000"/>
                    </a:cubicBezTo>
                    <a:cubicBezTo>
                      <a:pt x="1346200" y="1384300"/>
                      <a:pt x="1333500" y="1384300"/>
                      <a:pt x="1333500" y="1371600"/>
                    </a:cubicBezTo>
                    <a:lnTo>
                      <a:pt x="1460500" y="774700"/>
                    </a:lnTo>
                    <a:cubicBezTo>
                      <a:pt x="1485900" y="647700"/>
                      <a:pt x="1600200" y="558800"/>
                      <a:pt x="1714500" y="558800"/>
                    </a:cubicBezTo>
                    <a:lnTo>
                      <a:pt x="2146300" y="558800"/>
                    </a:lnTo>
                    <a:cubicBezTo>
                      <a:pt x="2260600" y="558800"/>
                      <a:pt x="2374900" y="647700"/>
                      <a:pt x="2400300" y="774700"/>
                    </a:cubicBezTo>
                    <a:lnTo>
                      <a:pt x="2527300" y="1371600"/>
                    </a:lnTo>
                    <a:cubicBezTo>
                      <a:pt x="2527300" y="1384300"/>
                      <a:pt x="2514600" y="1384300"/>
                      <a:pt x="2514600" y="1397000"/>
                    </a:cubicBezTo>
                    <a:cubicBezTo>
                      <a:pt x="2501900" y="1409700"/>
                      <a:pt x="2501900" y="1409700"/>
                      <a:pt x="2489200" y="1409700"/>
                    </a:cubicBezTo>
                    <a:lnTo>
                      <a:pt x="2438400" y="1409700"/>
                    </a:lnTo>
                    <a:cubicBezTo>
                      <a:pt x="2362200" y="1409700"/>
                      <a:pt x="2311400" y="1358900"/>
                      <a:pt x="2298700" y="1295400"/>
                    </a:cubicBezTo>
                    <a:lnTo>
                      <a:pt x="2209800" y="901700"/>
                    </a:lnTo>
                    <a:lnTo>
                      <a:pt x="2209800" y="2222500"/>
                    </a:lnTo>
                    <a:cubicBezTo>
                      <a:pt x="2209800" y="2247900"/>
                      <a:pt x="2197100" y="2260600"/>
                      <a:pt x="2171700" y="2260600"/>
                    </a:cubicBezTo>
                    <a:lnTo>
                      <a:pt x="2133600" y="2260600"/>
                    </a:lnTo>
                    <a:cubicBezTo>
                      <a:pt x="2057400" y="2260600"/>
                      <a:pt x="1993900" y="2197100"/>
                      <a:pt x="1993900" y="2133600"/>
                    </a:cubicBezTo>
                    <a:lnTo>
                      <a:pt x="1930400" y="1346200"/>
                    </a:lnTo>
                    <a:close/>
                    <a:moveTo>
                      <a:pt x="3048000" y="215900"/>
                    </a:moveTo>
                    <a:cubicBezTo>
                      <a:pt x="3048000" y="88900"/>
                      <a:pt x="3149600" y="0"/>
                      <a:pt x="3263900" y="0"/>
                    </a:cubicBezTo>
                    <a:cubicBezTo>
                      <a:pt x="3378200" y="0"/>
                      <a:pt x="3479800" y="88900"/>
                      <a:pt x="3479800" y="215900"/>
                    </a:cubicBezTo>
                    <a:lnTo>
                      <a:pt x="3479800" y="279400"/>
                    </a:lnTo>
                    <a:cubicBezTo>
                      <a:pt x="3479800" y="393700"/>
                      <a:pt x="3378200" y="495300"/>
                      <a:pt x="3263900" y="495300"/>
                    </a:cubicBezTo>
                    <a:cubicBezTo>
                      <a:pt x="3149600" y="495300"/>
                      <a:pt x="3048000" y="393700"/>
                      <a:pt x="3048000" y="279400"/>
                    </a:cubicBezTo>
                    <a:lnTo>
                      <a:pt x="3048000" y="215900"/>
                    </a:lnTo>
                    <a:close/>
                    <a:moveTo>
                      <a:pt x="3263900" y="1346200"/>
                    </a:moveTo>
                    <a:lnTo>
                      <a:pt x="3200400" y="2133600"/>
                    </a:lnTo>
                    <a:cubicBezTo>
                      <a:pt x="3200400" y="2197100"/>
                      <a:pt x="3136900" y="2260600"/>
                      <a:pt x="3060700" y="2260600"/>
                    </a:cubicBezTo>
                    <a:lnTo>
                      <a:pt x="3022600" y="2260600"/>
                    </a:lnTo>
                    <a:cubicBezTo>
                      <a:pt x="2997200" y="2260600"/>
                      <a:pt x="2984500" y="2247900"/>
                      <a:pt x="2984500" y="2222500"/>
                    </a:cubicBezTo>
                    <a:lnTo>
                      <a:pt x="2984500" y="901700"/>
                    </a:lnTo>
                    <a:lnTo>
                      <a:pt x="2895600" y="1295400"/>
                    </a:lnTo>
                    <a:cubicBezTo>
                      <a:pt x="2882900" y="1358900"/>
                      <a:pt x="2832100" y="1409700"/>
                      <a:pt x="2755900" y="1409700"/>
                    </a:cubicBezTo>
                    <a:lnTo>
                      <a:pt x="2705100" y="1409700"/>
                    </a:lnTo>
                    <a:cubicBezTo>
                      <a:pt x="2692400" y="1409700"/>
                      <a:pt x="2692400" y="1409700"/>
                      <a:pt x="2679700" y="1397000"/>
                    </a:cubicBezTo>
                    <a:cubicBezTo>
                      <a:pt x="2679700" y="1384300"/>
                      <a:pt x="2667000" y="1384300"/>
                      <a:pt x="2667000" y="1371600"/>
                    </a:cubicBezTo>
                    <a:lnTo>
                      <a:pt x="2794000" y="774700"/>
                    </a:lnTo>
                    <a:cubicBezTo>
                      <a:pt x="2819400" y="647700"/>
                      <a:pt x="2933700" y="558800"/>
                      <a:pt x="3048000" y="558800"/>
                    </a:cubicBezTo>
                    <a:lnTo>
                      <a:pt x="3479800" y="558800"/>
                    </a:lnTo>
                    <a:cubicBezTo>
                      <a:pt x="3594100" y="558800"/>
                      <a:pt x="3708400" y="647700"/>
                      <a:pt x="3733800" y="774700"/>
                    </a:cubicBezTo>
                    <a:lnTo>
                      <a:pt x="3860800" y="1371600"/>
                    </a:lnTo>
                    <a:cubicBezTo>
                      <a:pt x="3860800" y="1384300"/>
                      <a:pt x="3848100" y="1384300"/>
                      <a:pt x="3848100" y="1397000"/>
                    </a:cubicBezTo>
                    <a:cubicBezTo>
                      <a:pt x="3835400" y="1409700"/>
                      <a:pt x="3835400" y="1409700"/>
                      <a:pt x="3822700" y="1409700"/>
                    </a:cubicBezTo>
                    <a:lnTo>
                      <a:pt x="3771900" y="1409700"/>
                    </a:lnTo>
                    <a:cubicBezTo>
                      <a:pt x="3695700" y="1409700"/>
                      <a:pt x="3644900" y="1358900"/>
                      <a:pt x="3632200" y="1295400"/>
                    </a:cubicBezTo>
                    <a:lnTo>
                      <a:pt x="3543300" y="901700"/>
                    </a:lnTo>
                    <a:lnTo>
                      <a:pt x="3543300" y="2222500"/>
                    </a:lnTo>
                    <a:cubicBezTo>
                      <a:pt x="3543300" y="2247900"/>
                      <a:pt x="3530600" y="2260600"/>
                      <a:pt x="3505200" y="2260600"/>
                    </a:cubicBezTo>
                    <a:lnTo>
                      <a:pt x="3467100" y="2260600"/>
                    </a:lnTo>
                    <a:cubicBezTo>
                      <a:pt x="3390900" y="2260600"/>
                      <a:pt x="3327400" y="2197100"/>
                      <a:pt x="3327400" y="2133600"/>
                    </a:cubicBezTo>
                    <a:lnTo>
                      <a:pt x="3263900" y="1346200"/>
                    </a:lnTo>
                    <a:close/>
                  </a:path>
                </a:pathLst>
              </a:custGeom>
              <a:solidFill>
                <a:srgbClr val="E0C93A"/>
              </a:solidFill>
            </p:spPr>
          </p:sp>
        </p:grpSp>
      </p:grpSp>
      <p:sp>
        <p:nvSpPr>
          <p:cNvPr id="8" name="Freeform 8"/>
          <p:cNvSpPr/>
          <p:nvPr/>
        </p:nvSpPr>
        <p:spPr>
          <a:xfrm>
            <a:off x="9737339" y="8016904"/>
            <a:ext cx="4825617" cy="2974851"/>
          </a:xfrm>
          <a:custGeom>
            <a:avLst/>
            <a:gdLst/>
            <a:ahLst/>
            <a:cxnLst/>
            <a:rect l="l" t="t" r="r" b="b"/>
            <a:pathLst>
              <a:path w="4825617" h="2974851">
                <a:moveTo>
                  <a:pt x="0" y="0"/>
                </a:moveTo>
                <a:lnTo>
                  <a:pt x="4825617" y="0"/>
                </a:lnTo>
                <a:lnTo>
                  <a:pt x="4825617" y="2974851"/>
                </a:lnTo>
                <a:lnTo>
                  <a:pt x="0" y="29748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541407" y="9317121"/>
            <a:ext cx="4849194" cy="345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976"/>
              </a:lnSpc>
              <a:spcBef>
                <a:spcPct val="0"/>
              </a:spcBef>
            </a:pPr>
            <a:r>
              <a:rPr lang="en-US" sz="2126">
                <a:solidFill>
                  <a:srgbClr val="FFFFFF"/>
                </a:solidFill>
                <a:latin typeface="Avenir 1"/>
              </a:rPr>
              <a:t>Compassion | Clarity | Progress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429609" y="5264504"/>
            <a:ext cx="9720538" cy="3085107"/>
            <a:chOff x="0" y="0"/>
            <a:chExt cx="12960718" cy="4113476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104775"/>
              <a:ext cx="12960718" cy="36349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968"/>
                </a:lnSpc>
                <a:spcBef>
                  <a:spcPct val="0"/>
                </a:spcBef>
              </a:pPr>
              <a:r>
                <a:rPr lang="en-US" sz="5905" dirty="0">
                  <a:solidFill>
                    <a:srgbClr val="000000"/>
                  </a:solidFill>
                  <a:latin typeface="Avenir 2 Bold"/>
                </a:rPr>
                <a:t>The number of people with autism who have </a:t>
              </a:r>
              <a:r>
                <a:rPr lang="en-US" sz="5905" dirty="0">
                  <a:solidFill>
                    <a:srgbClr val="000000"/>
                  </a:solidFill>
                  <a:latin typeface="Avenir 2 Ultra-Bold"/>
                </a:rPr>
                <a:t>PROFOUND AUTISM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13880"/>
              <a:ext cx="12960718" cy="399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45"/>
                </a:lnSpc>
                <a:spcBef>
                  <a:spcPct val="0"/>
                </a:spcBef>
              </a:pPr>
              <a:r>
                <a:rPr lang="en-US" sz="1889" u="none">
                  <a:solidFill>
                    <a:srgbClr val="000000"/>
                  </a:solidFill>
                  <a:latin typeface="Avenir 1 Italics"/>
                </a:rPr>
                <a:t>Source: Hughes et. al, 2023 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696052" y="1781665"/>
            <a:ext cx="6037895" cy="3482839"/>
            <a:chOff x="0" y="0"/>
            <a:chExt cx="8050527" cy="4643786"/>
          </a:xfrm>
        </p:grpSpPr>
        <p:sp>
          <p:nvSpPr>
            <p:cNvPr id="14" name="TextBox 14"/>
            <p:cNvSpPr txBox="1"/>
            <p:nvPr/>
          </p:nvSpPr>
          <p:spPr>
            <a:xfrm>
              <a:off x="0" y="1524000"/>
              <a:ext cx="2148812" cy="3119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1426"/>
                </a:lnSpc>
              </a:pPr>
              <a:r>
                <a:rPr lang="en-US" sz="22853" u="none" spc="22">
                  <a:solidFill>
                    <a:srgbClr val="000000"/>
                  </a:solidFill>
                  <a:latin typeface="Avenir 3"/>
                </a:rPr>
                <a:t>1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841368" y="844328"/>
              <a:ext cx="2367792" cy="2884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227"/>
                </a:lnSpc>
              </a:pPr>
              <a:r>
                <a:rPr lang="en-US" sz="13019" dirty="0">
                  <a:solidFill>
                    <a:srgbClr val="000000"/>
                  </a:solidFill>
                  <a:latin typeface="Avenir 1"/>
                </a:rPr>
                <a:t>IN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901715" y="1524000"/>
              <a:ext cx="2148812" cy="31197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1426"/>
                </a:lnSpc>
              </a:pPr>
              <a:r>
                <a:rPr lang="en-US" sz="22853" spc="22">
                  <a:solidFill>
                    <a:srgbClr val="000000"/>
                  </a:solidFill>
                  <a:latin typeface="Avenir 3"/>
                </a:rPr>
                <a:t>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05686" y="492158"/>
            <a:ext cx="6629403" cy="2183526"/>
            <a:chOff x="-13969" y="-104775"/>
            <a:chExt cx="1478211" cy="48687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62932" cy="284819"/>
            </a:xfrm>
            <a:custGeom>
              <a:avLst/>
              <a:gdLst/>
              <a:ahLst/>
              <a:cxnLst/>
              <a:rect l="l" t="t" r="r" b="b"/>
              <a:pathLst>
                <a:path w="1362932" h="284819">
                  <a:moveTo>
                    <a:pt x="0" y="0"/>
                  </a:moveTo>
                  <a:lnTo>
                    <a:pt x="1362932" y="0"/>
                  </a:lnTo>
                  <a:lnTo>
                    <a:pt x="1362932" y="284819"/>
                  </a:lnTo>
                  <a:lnTo>
                    <a:pt x="0" y="284819"/>
                  </a:lnTo>
                  <a:close/>
                </a:path>
              </a:pathLst>
            </a:custGeom>
            <a:solidFill>
              <a:srgbClr val="0056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-13969" y="-104775"/>
              <a:ext cx="1478211" cy="486878"/>
            </a:xfrm>
            <a:prstGeom prst="rect">
              <a:avLst/>
            </a:prstGeom>
          </p:spPr>
          <p:txBody>
            <a:bodyPr lIns="60003" tIns="60003" rIns="60003" bIns="60003" rtlCol="0" anchor="ctr"/>
            <a:lstStyle/>
            <a:p>
              <a:pPr>
                <a:lnSpc>
                  <a:spcPts val="7441"/>
                </a:lnSpc>
              </a:pPr>
              <a:r>
                <a:rPr lang="en-US" sz="5315" dirty="0">
                  <a:solidFill>
                    <a:srgbClr val="FFFFFF"/>
                  </a:solidFill>
                  <a:latin typeface="Avenir 1"/>
                </a:rPr>
                <a:t> DID YOU KNOW?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8381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AE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6458954"/>
          </a:xfrm>
          <a:custGeom>
            <a:avLst/>
            <a:gdLst/>
            <a:ahLst/>
            <a:cxnLst/>
            <a:rect l="l" t="t" r="r" b="b"/>
            <a:pathLst>
              <a:path w="18288000" h="16458954">
                <a:moveTo>
                  <a:pt x="0" y="0"/>
                </a:moveTo>
                <a:lnTo>
                  <a:pt x="18288000" y="0"/>
                </a:lnTo>
                <a:lnTo>
                  <a:pt x="18288000" y="16458954"/>
                </a:lnTo>
                <a:lnTo>
                  <a:pt x="0" y="16458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444" r="-57082"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987060" y="5857113"/>
            <a:ext cx="3271740" cy="3271740"/>
            <a:chOff x="0" y="0"/>
            <a:chExt cx="4362320" cy="4362320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0"/>
              <a:ext cx="4362320" cy="4362320"/>
              <a:chOff x="0" y="0"/>
              <a:chExt cx="2540000" cy="254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l="l" t="t" r="r" b="b"/>
                <a:pathLst>
                  <a:path w="2665449" h="2544070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154435"/>
                    </a:lnTo>
                    <a:cubicBezTo>
                      <a:pt x="932254" y="152644"/>
                      <a:pt x="561435" y="365265"/>
                      <a:pt x="360681" y="711787"/>
                    </a:cubicBezTo>
                    <a:cubicBezTo>
                      <a:pt x="159927" y="1058310"/>
                      <a:pt x="159927" y="1485760"/>
                      <a:pt x="360681" y="1832283"/>
                    </a:cubicBezTo>
                    <a:cubicBezTo>
                      <a:pt x="561435" y="2178805"/>
                      <a:pt x="932254" y="2391426"/>
                      <a:pt x="1332725" y="2389635"/>
                    </a:cubicBezTo>
                    <a:cubicBezTo>
                      <a:pt x="1733196" y="2391426"/>
                      <a:pt x="2104015" y="2178805"/>
                      <a:pt x="2304769" y="1832283"/>
                    </a:cubicBezTo>
                    <a:cubicBezTo>
                      <a:pt x="2505523" y="1485760"/>
                      <a:pt x="2505523" y="1058310"/>
                      <a:pt x="2304769" y="711787"/>
                    </a:cubicBezTo>
                    <a:cubicBezTo>
                      <a:pt x="2104015" y="365265"/>
                      <a:pt x="1733196" y="152644"/>
                      <a:pt x="1332725" y="154435"/>
                    </a:cubicBezTo>
                    <a:close/>
                  </a:path>
                </a:pathLst>
              </a:custGeom>
              <a:solidFill>
                <a:srgbClr val="E0C93A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1265469" y="725"/>
                <a:ext cx="452817" cy="214542"/>
              </a:xfrm>
              <a:custGeom>
                <a:avLst/>
                <a:gdLst/>
                <a:ahLst/>
                <a:cxnLst/>
                <a:rect l="l" t="t" r="r" b="b"/>
                <a:pathLst>
                  <a:path w="452817" h="214542">
                    <a:moveTo>
                      <a:pt x="85595" y="1865"/>
                    </a:moveTo>
                    <a:cubicBezTo>
                      <a:pt x="191030" y="8608"/>
                      <a:pt x="295211" y="28482"/>
                      <a:pt x="395725" y="61025"/>
                    </a:cubicBezTo>
                    <a:cubicBezTo>
                      <a:pt x="421739" y="69320"/>
                      <a:pt x="441328" y="90900"/>
                      <a:pt x="447072" y="117593"/>
                    </a:cubicBezTo>
                    <a:cubicBezTo>
                      <a:pt x="452817" y="144287"/>
                      <a:pt x="443840" y="172015"/>
                      <a:pt x="423540" y="190276"/>
                    </a:cubicBezTo>
                    <a:cubicBezTo>
                      <a:pt x="403240" y="208538"/>
                      <a:pt x="374721" y="214542"/>
                      <a:pt x="348781" y="206015"/>
                    </a:cubicBezTo>
                    <a:cubicBezTo>
                      <a:pt x="260330" y="177377"/>
                      <a:pt x="168650" y="159888"/>
                      <a:pt x="75867" y="153954"/>
                    </a:cubicBezTo>
                    <a:cubicBezTo>
                      <a:pt x="48610" y="152333"/>
                      <a:pt x="24304" y="136252"/>
                      <a:pt x="12152" y="111800"/>
                    </a:cubicBezTo>
                    <a:cubicBezTo>
                      <a:pt x="0" y="87348"/>
                      <a:pt x="1861" y="58263"/>
                      <a:pt x="17029" y="35558"/>
                    </a:cubicBezTo>
                    <a:cubicBezTo>
                      <a:pt x="32197" y="12854"/>
                      <a:pt x="58353" y="0"/>
                      <a:pt x="85595" y="1865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8394519" y="-227795"/>
            <a:ext cx="8011662" cy="3411585"/>
            <a:chOff x="0" y="-307876"/>
            <a:chExt cx="2110068" cy="8985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05703" cy="282774"/>
            </a:xfrm>
            <a:custGeom>
              <a:avLst/>
              <a:gdLst/>
              <a:ahLst/>
              <a:cxnLst/>
              <a:rect l="l" t="t" r="r" b="b"/>
              <a:pathLst>
                <a:path w="1405703" h="282774">
                  <a:moveTo>
                    <a:pt x="0" y="0"/>
                  </a:moveTo>
                  <a:lnTo>
                    <a:pt x="1405703" y="0"/>
                  </a:lnTo>
                  <a:lnTo>
                    <a:pt x="1405703" y="282774"/>
                  </a:lnTo>
                  <a:lnTo>
                    <a:pt x="0" y="282774"/>
                  </a:lnTo>
                  <a:close/>
                </a:path>
              </a:pathLst>
            </a:custGeom>
            <a:solidFill>
              <a:srgbClr val="E0C93A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07876"/>
              <a:ext cx="2110068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6299"/>
                </a:lnSpc>
              </a:pPr>
              <a:r>
                <a:rPr lang="en-US" sz="4499" dirty="0">
                  <a:solidFill>
                    <a:srgbClr val="000000"/>
                  </a:solidFill>
                  <a:latin typeface="Avenir 1"/>
                </a:rPr>
                <a:t> DID YOU KNOW?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3254347" y="6335845"/>
            <a:ext cx="4524209" cy="3205028"/>
          </a:xfrm>
          <a:custGeom>
            <a:avLst/>
            <a:gdLst/>
            <a:ahLst/>
            <a:cxnLst/>
            <a:rect l="l" t="t" r="r" b="b"/>
            <a:pathLst>
              <a:path w="3454155" h="2377929">
                <a:moveTo>
                  <a:pt x="0" y="0"/>
                </a:moveTo>
                <a:lnTo>
                  <a:pt x="3454154" y="0"/>
                </a:lnTo>
                <a:lnTo>
                  <a:pt x="3454154" y="2377929"/>
                </a:lnTo>
                <a:lnTo>
                  <a:pt x="0" y="2377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3277871" y="2739243"/>
            <a:ext cx="9850438" cy="4154029"/>
            <a:chOff x="0" y="0"/>
            <a:chExt cx="13133917" cy="5538705"/>
          </a:xfrm>
        </p:grpSpPr>
        <p:sp>
          <p:nvSpPr>
            <p:cNvPr id="12" name="TextBox 12"/>
            <p:cNvSpPr txBox="1"/>
            <p:nvPr/>
          </p:nvSpPr>
          <p:spPr>
            <a:xfrm>
              <a:off x="0" y="9525"/>
              <a:ext cx="13133917" cy="4785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7062"/>
                </a:lnSpc>
                <a:spcBef>
                  <a:spcPct val="0"/>
                </a:spcBef>
              </a:pPr>
              <a:r>
                <a:rPr lang="en-US" sz="5984" dirty="0">
                  <a:solidFill>
                    <a:srgbClr val="000000"/>
                  </a:solidFill>
                  <a:latin typeface="Avenir 1"/>
                </a:rPr>
                <a:t>Only six percent of autism research studies include people with profound autism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5169997"/>
              <a:ext cx="5513311" cy="3687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183"/>
                </a:lnSpc>
              </a:pPr>
              <a:r>
                <a:rPr lang="en-US" sz="1915" u="none">
                  <a:solidFill>
                    <a:srgbClr val="000000"/>
                  </a:solidFill>
                  <a:latin typeface="Avenir 1 Italics"/>
                </a:rPr>
                <a:t>Source: Russell et.al, 2019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484261" y="6952098"/>
            <a:ext cx="2277338" cy="1287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19"/>
              </a:lnSpc>
              <a:spcBef>
                <a:spcPct val="0"/>
              </a:spcBef>
            </a:pPr>
            <a:r>
              <a:rPr lang="en-US" sz="9017" u="none" spc="-81" dirty="0">
                <a:solidFill>
                  <a:srgbClr val="000000"/>
                </a:solidFill>
                <a:latin typeface="Avenir 3 Bold"/>
              </a:rPr>
              <a:t>6%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8648700"/>
            <a:ext cx="6591300" cy="308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Avenir 1"/>
              </a:rPr>
              <a:t>Compassion | Clarity | Progress</a:t>
            </a:r>
          </a:p>
        </p:txBody>
      </p:sp>
    </p:spTree>
    <p:extLst>
      <p:ext uri="{BB962C8B-B14F-4D97-AF65-F5344CB8AC3E}">
        <p14:creationId xmlns:p14="http://schemas.microsoft.com/office/powerpoint/2010/main" val="134937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51579" y="9352424"/>
            <a:ext cx="20595823" cy="1028700"/>
          </a:xfrm>
          <a:prstGeom prst="rect">
            <a:avLst/>
          </a:prstGeom>
          <a:solidFill>
            <a:srgbClr val="016AAA"/>
          </a:solidFill>
        </p:spPr>
      </p:sp>
      <p:sp>
        <p:nvSpPr>
          <p:cNvPr id="3" name="Freeform 3"/>
          <p:cNvSpPr/>
          <p:nvPr/>
        </p:nvSpPr>
        <p:spPr>
          <a:xfrm>
            <a:off x="1028700" y="533475"/>
            <a:ext cx="10287000" cy="5143500"/>
          </a:xfrm>
          <a:custGeom>
            <a:avLst/>
            <a:gdLst/>
            <a:ahLst/>
            <a:cxnLst/>
            <a:rect l="l" t="t" r="r" b="b"/>
            <a:pathLst>
              <a:path w="10287000" h="5143500">
                <a:moveTo>
                  <a:pt x="0" y="0"/>
                </a:moveTo>
                <a:lnTo>
                  <a:pt x="10287000" y="0"/>
                </a:lnTo>
                <a:lnTo>
                  <a:pt x="10287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625" b="-462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218725" y="6061795"/>
            <a:ext cx="7424929" cy="2692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3"/>
              </a:lnSpc>
              <a:spcBef>
                <a:spcPct val="0"/>
              </a:spcBef>
            </a:pPr>
            <a:r>
              <a:rPr lang="en-US" sz="4511" dirty="0">
                <a:solidFill>
                  <a:srgbClr val="EE92B7"/>
                </a:solidFill>
                <a:latin typeface="Avenir 1"/>
              </a:rPr>
              <a:t>People with profound autism need care from an adult caregiver their entire lives. </a:t>
            </a:r>
          </a:p>
        </p:txBody>
      </p:sp>
      <p:sp>
        <p:nvSpPr>
          <p:cNvPr id="5" name="Freeform 5"/>
          <p:cNvSpPr/>
          <p:nvPr/>
        </p:nvSpPr>
        <p:spPr>
          <a:xfrm>
            <a:off x="13173838" y="8473188"/>
            <a:ext cx="4085462" cy="2518567"/>
          </a:xfrm>
          <a:custGeom>
            <a:avLst/>
            <a:gdLst/>
            <a:ahLst/>
            <a:cxnLst/>
            <a:rect l="l" t="t" r="r" b="b"/>
            <a:pathLst>
              <a:path w="4085462" h="2518567">
                <a:moveTo>
                  <a:pt x="0" y="0"/>
                </a:moveTo>
                <a:lnTo>
                  <a:pt x="4085462" y="0"/>
                </a:lnTo>
                <a:lnTo>
                  <a:pt x="4085462" y="2518567"/>
                </a:lnTo>
                <a:lnTo>
                  <a:pt x="0" y="25185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828801" y="3645351"/>
            <a:ext cx="7817531" cy="3411585"/>
            <a:chOff x="-539705" y="-304834"/>
            <a:chExt cx="2058938" cy="8985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19233" cy="282774"/>
            </a:xfrm>
            <a:custGeom>
              <a:avLst/>
              <a:gdLst/>
              <a:ahLst/>
              <a:cxnLst/>
              <a:rect l="l" t="t" r="r" b="b"/>
              <a:pathLst>
                <a:path w="1519233" h="282774">
                  <a:moveTo>
                    <a:pt x="0" y="0"/>
                  </a:moveTo>
                  <a:lnTo>
                    <a:pt x="1519233" y="0"/>
                  </a:lnTo>
                  <a:lnTo>
                    <a:pt x="1519233" y="282774"/>
                  </a:lnTo>
                  <a:lnTo>
                    <a:pt x="0" y="282774"/>
                  </a:lnTo>
                  <a:close/>
                </a:path>
              </a:pathLst>
            </a:custGeom>
            <a:solidFill>
              <a:srgbClr val="016AA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539705" y="-304834"/>
              <a:ext cx="188866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6299"/>
                </a:lnSpc>
              </a:pPr>
              <a:r>
                <a:rPr lang="en-US" sz="4499" dirty="0">
                  <a:solidFill>
                    <a:srgbClr val="FFFFFF"/>
                  </a:solidFill>
                  <a:latin typeface="Avenir 1"/>
                </a:rPr>
                <a:t>DID YOU KNOW?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1643654" y="1968721"/>
            <a:ext cx="4852658" cy="5893836"/>
          </a:xfrm>
          <a:custGeom>
            <a:avLst/>
            <a:gdLst/>
            <a:ahLst/>
            <a:cxnLst/>
            <a:rect l="l" t="t" r="r" b="b"/>
            <a:pathLst>
              <a:path w="3126754" h="3118937">
                <a:moveTo>
                  <a:pt x="0" y="0"/>
                </a:moveTo>
                <a:lnTo>
                  <a:pt x="3126753" y="0"/>
                </a:lnTo>
                <a:lnTo>
                  <a:pt x="3126753" y="3118937"/>
                </a:lnTo>
                <a:lnTo>
                  <a:pt x="0" y="31189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9560069"/>
            <a:ext cx="4105423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D1D3D4"/>
                </a:solidFill>
                <a:latin typeface="Avenir 1"/>
              </a:rPr>
              <a:t>Compassion | Clarity | Progress</a:t>
            </a:r>
          </a:p>
        </p:txBody>
      </p:sp>
    </p:spTree>
    <p:extLst>
      <p:ext uri="{BB962C8B-B14F-4D97-AF65-F5344CB8AC3E}">
        <p14:creationId xmlns:p14="http://schemas.microsoft.com/office/powerpoint/2010/main" val="67308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7200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3716000" h="10287000">
                <a:moveTo>
                  <a:pt x="0" y="0"/>
                </a:moveTo>
                <a:lnTo>
                  <a:pt x="13716000" y="0"/>
                </a:lnTo>
                <a:lnTo>
                  <a:pt x="13716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071620" y="-1123517"/>
            <a:ext cx="9144000" cy="11410517"/>
          </a:xfrm>
          <a:custGeom>
            <a:avLst/>
            <a:gdLst/>
            <a:ahLst/>
            <a:cxnLst/>
            <a:rect l="l" t="t" r="r" b="b"/>
            <a:pathLst>
              <a:path w="9144000" h="11410517">
                <a:moveTo>
                  <a:pt x="0" y="0"/>
                </a:moveTo>
                <a:lnTo>
                  <a:pt x="9144000" y="0"/>
                </a:lnTo>
                <a:lnTo>
                  <a:pt x="9144000" y="11410517"/>
                </a:lnTo>
                <a:lnTo>
                  <a:pt x="0" y="11410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563948" y="5067732"/>
            <a:ext cx="8414655" cy="5187388"/>
          </a:xfrm>
          <a:custGeom>
            <a:avLst/>
            <a:gdLst/>
            <a:ahLst/>
            <a:cxnLst/>
            <a:rect l="l" t="t" r="r" b="b"/>
            <a:pathLst>
              <a:path w="8414655" h="5187388">
                <a:moveTo>
                  <a:pt x="0" y="0"/>
                </a:moveTo>
                <a:lnTo>
                  <a:pt x="8414655" y="0"/>
                </a:lnTo>
                <a:lnTo>
                  <a:pt x="8414655" y="5187388"/>
                </a:lnTo>
                <a:lnTo>
                  <a:pt x="0" y="51873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28600" y="1257300"/>
            <a:ext cx="5843780" cy="3544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92"/>
              </a:lnSpc>
              <a:spcBef>
                <a:spcPct val="0"/>
              </a:spcBef>
            </a:pPr>
            <a:r>
              <a:rPr lang="en-US" sz="4000" dirty="0">
                <a:solidFill>
                  <a:srgbClr val="005600"/>
                </a:solidFill>
                <a:latin typeface="Avenir 2 Bold"/>
              </a:rPr>
              <a:t>Text "</a:t>
            </a:r>
            <a:r>
              <a:rPr lang="en-US" sz="4800" dirty="0" err="1">
                <a:solidFill>
                  <a:srgbClr val="005600"/>
                </a:solidFill>
                <a:latin typeface="Avenir 2 Bold"/>
              </a:rPr>
              <a:t>ProfoundAutism</a:t>
            </a:r>
            <a:r>
              <a:rPr lang="en-US" sz="4000" dirty="0">
                <a:solidFill>
                  <a:srgbClr val="005600"/>
                </a:solidFill>
                <a:latin typeface="Avenir 2 Bold"/>
              </a:rPr>
              <a:t>"</a:t>
            </a:r>
          </a:p>
          <a:p>
            <a:pPr algn="ctr">
              <a:lnSpc>
                <a:spcPts val="6892"/>
              </a:lnSpc>
              <a:spcBef>
                <a:spcPct val="0"/>
              </a:spcBef>
            </a:pPr>
            <a:r>
              <a:rPr lang="en-US" sz="4000" dirty="0">
                <a:solidFill>
                  <a:srgbClr val="005600"/>
                </a:solidFill>
                <a:latin typeface="Avenir 2 Bold"/>
              </a:rPr>
              <a:t>to </a:t>
            </a:r>
            <a:br>
              <a:rPr lang="en-US" sz="4000" dirty="0">
                <a:solidFill>
                  <a:srgbClr val="005600"/>
                </a:solidFill>
                <a:latin typeface="Avenir 2 Bold"/>
              </a:rPr>
            </a:br>
            <a:r>
              <a:rPr lang="en-US" sz="4800" dirty="0">
                <a:solidFill>
                  <a:srgbClr val="005600"/>
                </a:solidFill>
                <a:latin typeface="Avenir 2 Bold"/>
              </a:rPr>
              <a:t>50457</a:t>
            </a:r>
            <a:endParaRPr lang="en-US" sz="5400" dirty="0">
              <a:solidFill>
                <a:srgbClr val="005600"/>
              </a:solidFill>
              <a:latin typeface="Avenir 2 Bold"/>
            </a:endParaRPr>
          </a:p>
        </p:txBody>
      </p:sp>
    </p:spTree>
    <p:extLst>
      <p:ext uri="{BB962C8B-B14F-4D97-AF65-F5344CB8AC3E}">
        <p14:creationId xmlns:p14="http://schemas.microsoft.com/office/powerpoint/2010/main" val="4108649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270</Words>
  <Application>Microsoft Macintosh PowerPoint</Application>
  <PresentationFormat>Custom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DejaVu Sans</vt:lpstr>
      <vt:lpstr>Avenir 2 Ultra-Bold</vt:lpstr>
      <vt:lpstr>Open Sauce SemiBold Bold</vt:lpstr>
      <vt:lpstr>Avenir 3</vt:lpstr>
      <vt:lpstr>Arial</vt:lpstr>
      <vt:lpstr>Avenir 1</vt:lpstr>
      <vt:lpstr>Avenir 3 Bold</vt:lpstr>
      <vt:lpstr>Avenir 2 Bold</vt:lpstr>
      <vt:lpstr>Open Sauce SemiBold</vt:lpstr>
      <vt:lpstr>Calibri</vt:lpstr>
      <vt:lpstr>Avenir 1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Massachusetts Autism Law Summit</dc:title>
  <cp:lastModifiedBy>Judith Ursitti</cp:lastModifiedBy>
  <cp:revision>2</cp:revision>
  <dcterms:created xsi:type="dcterms:W3CDTF">2006-08-16T00:00:00Z</dcterms:created>
  <dcterms:modified xsi:type="dcterms:W3CDTF">2023-10-10T19:56:08Z</dcterms:modified>
  <dc:identifier>DAFwOcHdfOk</dc:identifier>
</cp:coreProperties>
</file>