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Autism Law Summit 2024 — Recreated Slides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Boise, Idaho · October 17, 2024 · rebuilt from photos of the projected slides (114 slides)</a:t>
            </a:r>
          </a:p>
          <a:p>
            <a:pPr>
              <a:defRPr sz="1600"/>
            </a:pPr>
            <a:r>
              <a:t>Slide text recreated with OCR plus manual correction against each photo.</a:t>
            </a:r>
          </a:p>
          <a:p>
            <a:pPr>
              <a:defRPr sz="1600"/>
            </a:pPr>
            <a:r>
              <a:t>Formatting is approximate; [?] marks text that could not be read with confidence.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Intensity Matters!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Re-ran same models</a:t>
            </a:r>
          </a:p>
          <a:p>
            <a:pPr>
              <a:defRPr sz="1600"/>
            </a:pPr>
            <a:r>
              <a:t>Added IQ as a covariate</a:t>
            </a:r>
          </a:p>
          <a:p>
            <a:pPr>
              <a:defRPr sz="1600"/>
            </a:pPr>
            <a:r>
              <a:t>Effect is Big!</a:t>
            </a:r>
          </a:p>
          <a:p>
            <a:pPr>
              <a:defRPr sz="1600"/>
            </a:pPr>
            <a:r>
              <a:t>- For example, low daily intensity half hour per day (2.5 hours per week) yields only 50% of the effect of 6 hours per day</a:t>
            </a:r>
          </a:p>
          <a:p>
            <a:pPr>
              <a:defRPr sz="1600"/>
            </a:pPr>
            <a:r>
              <a:t>*[Chart: Daily Intensity — effect size (Hedges g) by intervention hours per day, min to max, p=.0493]*</a:t>
            </a:r>
          </a:p>
          <a:p>
            <a:pPr>
              <a:defRPr sz="1600"/>
            </a:pPr>
            <a:r>
              <a:t>*[Chart: Duration — effect size (Hedges g) by total intervention days, min to max, p=.0077]*</a:t>
            </a:r>
          </a:p>
          <a:p>
            <a:pPr>
              <a:defRPr sz="1600"/>
            </a:pPr>
            <a:r>
              <a:t>*[Chart: Cumulative Dose — effect size (Hedges g) by cumulative intervention hours, min to max, p=.0323]*</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No Treatment Limitations only on MH</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Prohibition on separate nonquantitative treatment limitations applicable only to mental health benefits. 29 C.F.R. § 2590.712(c)(4)(iv).</a:t>
            </a:r>
          </a:p>
          <a:p>
            <a:pPr>
              <a:defRPr sz="1600"/>
            </a:pPr>
            <a:r>
              <a:t>- Corresponds to current law.</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Meaningful Benefits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If plan provides benefits for a MH condition in any classification, it must provide meaningful benefits for that condition in every benefit classification where it provides meaningful benefits for one or more M/S conditions.</a:t>
            </a:r>
          </a:p>
          <a:p>
            <a:pPr>
              <a:defRPr sz="1600"/>
            </a:pPr>
            <a:r>
              <a:t>- Meaningful benefits include coverage of core treatments for a condition.</a:t>
            </a:r>
          </a:p>
          <a:p>
            <a:pPr>
              <a:defRPr sz="1600"/>
            </a:pPr>
            <a:r>
              <a:t>- ABA is a core treatment for ASD. *Doe v. UBH*, 523 F.Supp.3d 1119 (N.D. Cal. 2021)</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Revisions to NQTL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An NQTL imposed on MH benefits cannot be more restrictive as written or in operation than the predominant NQTL of that type that applies to substantially M/S benefits in the same classification</a:t>
            </a:r>
          </a:p>
          <a:p>
            <a:pPr>
              <a:defRPr sz="1600"/>
            </a:pPr>
            <a:r>
              <a:t>- Final Rule did not adopt for NQTLs the mathematical "substantially all" test used for QTLs.</a:t>
            </a:r>
          </a:p>
          <a:p>
            <a:pPr>
              <a:defRPr sz="1600"/>
            </a:pPr>
            <a:r>
              <a:t>- The Rule imposes two sets of requirements that an NQTL must meet:</a:t>
            </a:r>
          </a:p>
          <a:p>
            <a:pPr>
              <a:defRPr sz="1600"/>
            </a:pPr>
            <a:r>
              <a:t>- It applies the "no more restrictive test" on design and application requirements for NQTLs, and it includes a new prohibition on use of discriminatory factors and evidentiary standards in NQTL design.</a:t>
            </a:r>
          </a:p>
          <a:p>
            <a:pPr>
              <a:defRPr sz="1600"/>
            </a:pPr>
            <a:r>
              <a:t>- It also imposes data collection and evaluation requirements to assess the impact of the NQTL and whether it is more restrictive in operation in a manner that limits access to MH benefits compared to M.S benefits.</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NQTL No More Restrictive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Must show that any NQTL applied to MH both as written and in operation is designed and applied based on processes, strategies, evidentiary standards and factors that are comparable to and not more strictly applied than the processes, strategies, evidentiary standards and factors used in designing and applying the NQTL to M/S.</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NQTL No More Restrictive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Must show that any NQTL applied to MH both as written and in operation is designed and applied based on processes, strategies, evidentiary standards and factors that are comparable to and not more strictly applied than the processes, strategies, evidentiary standards and factors used in designing and applying the NQTL to M/S.</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NQTL No More Restrictive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Must show that any NQTL applied to MH both as written and in operation is designed and applied based on processes, strategies, evidentiary standards and factors that are comparable to and not more strictly applied than the processes, strategies, evidentiary standards and factors used in designing and applying the NQTL to M/S.</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New/Additional Definitions of NQTL Terms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Evidentiary Standards considered by plan in designing or applying a Factor with respect to an NQTL</a:t>
            </a:r>
          </a:p>
          <a:p>
            <a:pPr>
              <a:defRPr sz="1600"/>
            </a:pPr>
            <a:r>
              <a:t>- Factors are information including processes and strategies considered in designing an NQTL or determining whether or how the NQTL applies to particular benefits. Include provider discretion in determining diagnosis or type or length of treatment, severity or chronicity of condition, geographic location.</a:t>
            </a:r>
          </a:p>
          <a:p>
            <a:pPr>
              <a:defRPr sz="1600"/>
            </a:pPr>
            <a:r>
              <a:t>- Strategies are methods the insurer uses to design an NQTL.</a:t>
            </a:r>
          </a:p>
          <a:p>
            <a:pPr>
              <a:defRPr sz="1600"/>
            </a:pPr>
            <a:r>
              <a:t>- Processes are steps insurer uses to apply the NQTL.</a:t>
            </a:r>
          </a:p>
          <a:p>
            <a:pPr>
              <a:defRPr sz="1600"/>
            </a:pPr>
            <a:r>
              <a:t>- Don't panic</a:t>
            </a:r>
          </a:p>
          <a:p>
            <a:pPr>
              <a:defRPr sz="1600"/>
            </a:pPr>
            <a:r>
              <a:t>- Practical what, why, when, how</a:t>
            </a:r>
          </a:p>
          <a:p>
            <a:pPr>
              <a:defRPr sz="1600"/>
            </a:pPr>
            <a:r>
              <a:t>- DOL self-compliance tool</a:t>
            </a:r>
          </a:p>
          <a:p>
            <a:pPr>
              <a:defRPr sz="1600"/>
            </a:pPr>
            <a:r>
              <a:t>- Prior authorization</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Example: more stringent application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Exclusion for experimental/investigative applied more stringently to ABA. As written exclude M/S or M/H if no clinical guidelines and fewer than 2 RCTs. In operation exclude ABA as experimental even though it meets these requirements.</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Prohibition on Discriminatory Factors and Standards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 designing NQTLs, the insurer cannot use factors or standards that are discriminatory. Factors or standards are discriminatory if the information or sources on which they are based are biased or not objective in a manner that discriminates against MH versus M/H benefits.</a:t>
            </a:r>
          </a:p>
          <a:p>
            <a:pPr>
              <a:defRPr sz="1600"/>
            </a:pPr>
            <a:r>
              <a:t>- Plans may take measures to correct for this bias</a:t>
            </a:r>
          </a:p>
          <a:p>
            <a:pPr>
              <a:defRPr sz="1600"/>
            </a:pPr>
            <a:r>
              <a:t>- Historical data from when plan as not subject to or in compliance with MHPAEA is presumed to be biased if it systematically disfavors MH access or is designed to disfavor access and has not been corrected for this.</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Example Discriminatory Factor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Step therapy protocol with exception for severe or irreversible consequences.</a:t>
            </a:r>
          </a:p>
          <a:p>
            <a:pPr>
              <a:defRPr sz="1600"/>
            </a:pPr>
            <a:r>
              <a:t>- Methodology developed by external third-party organization.</a:t>
            </a:r>
          </a:p>
          <a:p>
            <a:pPr>
              <a:defRPr sz="1600"/>
            </a:pPr>
            <a:r>
              <a:t>- Methodology identifies instances in which delay of prescribed drug could result in either severe or irreversible consequences.</a:t>
            </a:r>
          </a:p>
          <a:p>
            <a:pPr>
              <a:defRPr sz="1600"/>
            </a:pPr>
            <a:r>
              <a:t>- For MH, however, methodology only identifies instances where delay could result in severe and irreversible consequences.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Effects Remain After Adjustment for Methodology</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 Predictor Categories Only b | SE | z | p | 95% CI | Adjustment for Method and Reporting Quality b | 95% CI | Adjustment for Method and Reporting Quality and Study Design b | 95% CI |</a:t>
            </a:r>
          </a:p>
          <a:p>
            <a:pPr>
              <a:defRPr sz="1300"/>
            </a:pPr>
            <a:r>
              <a:t>|---|---|---|---|---|---|---|---|---|---|</a:t>
            </a:r>
          </a:p>
          <a:p>
            <a:pPr>
              <a:defRPr sz="1300"/>
            </a:pPr>
            <a:r>
              <a:t>| Adaptive Function | .233 | .039 | 6.04 | &lt;.001 | .158 to .310 | .255 | .139 to .372 | .229 | .051 to .407 |</a:t>
            </a:r>
          </a:p>
          <a:p>
            <a:pPr>
              <a:defRPr sz="1300"/>
            </a:pPr>
            <a:r>
              <a:t>| Age | .004 | .042 | 0.10 | .920 | -.078 to .087 | .027 | -.095 to .148 | .001 | -.180 to .182 |</a:t>
            </a:r>
          </a:p>
          <a:p>
            <a:pPr>
              <a:defRPr sz="1300"/>
            </a:pPr>
            <a:r>
              <a:t>| Autism Symptoms | .209 | .039 | 5.36 | &lt;.001 | .133 to .285 | .231 | .115 to .347 | .210 | .030 to .390 |</a:t>
            </a:r>
          </a:p>
          <a:p>
            <a:pPr>
              <a:defRPr sz="1300"/>
            </a:pPr>
            <a:r>
              <a:t>| Cognitive/Language | .279 | .037 | 7.60 | &lt;.001 | .207 to .351 | .297 | .184 to .410 | .274 | .099 to .449 |</a:t>
            </a:r>
          </a:p>
          <a:p>
            <a:pPr>
              <a:defRPr sz="1300"/>
            </a:pPr>
            <a:r>
              <a:t>| Foundational Social Skills | .320 | .050 | 6.44 | &lt;.001 | .222 to .417 | .335 | .207 to .463 | .316 | .131 to .501 |</a:t>
            </a:r>
          </a:p>
          <a:p>
            <a:pPr>
              <a:defRPr sz="1300"/>
            </a:pPr>
            <a:r>
              <a:t>| Intensity | .175 | .054 | 3.25 | .001 | .069 to .281 | .192 | .059 to .325 | .152 | -.042 to .345 |</a:t>
            </a:r>
          </a:p>
          <a:p>
            <a:pPr>
              <a:defRPr sz="1300"/>
            </a:pPr>
            <a:r>
              <a:t>| Motor | .091 | .057 | 1.60 | .110 | -.021 to .203 | .111 | -.031 to .252 | .083 | -.109 to .276 |</a:t>
            </a:r>
          </a:p>
          <a:p>
            <a:pPr>
              <a:defRPr sz="1300"/>
            </a:pPr>
            <a:r>
              <a:t>| Parent Characteristics | .208 | .059 | 3.51 | &lt;.001 | .092 to .324 | .240 | .091 to .388 | .217 | .011 to .423 |</a:t>
            </a:r>
          </a:p>
          <a:p>
            <a:pPr>
              <a:defRPr sz="1300"/>
            </a:pPr>
            <a:r>
              <a:t>| Socioeconomic Status | .065 | .080 | 0.81 | .420 | -.092 to .222 | .089 | -.086 to .264 | .087 | -.129 to .303 |</a:t>
            </a:r>
          </a:p>
          <a:p>
            <a:pPr>
              <a:defRPr sz="1300"/>
            </a:pPr>
            <a:r>
              <a:t>| Sex | .084 | .055 | 1.52 | .123 | -.025 to .191 | .104 | -.033 to .242 | .087 | -.103 to .277 |</a:t>
            </a:r>
          </a:p>
          <a:p>
            <a:pPr>
              <a:defRPr sz="1300"/>
            </a:pPr>
            <a:r>
              <a:t>| Other | .384 | .173 | 2.22 | .026 | .046 to .722 | .382 | .031 to .733 | .376 | .015 to .737 |</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Data Collection and Evaluation requirement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Must collect and evaluate data in a manner reasonably designed to assess the impact of the NQTL on relevant outcomes related to access to MH services.</a:t>
            </a:r>
          </a:p>
          <a:p>
            <a:pPr>
              <a:defRPr sz="1600"/>
            </a:pPr>
            <a:r>
              <a:t>- Relevant data includes number and percentage of claims denials. Regulators can request additional data they determine is relevant to an NQTL.</a:t>
            </a:r>
          </a:p>
          <a:p>
            <a:pPr>
              <a:defRPr sz="1600"/>
            </a:pPr>
            <a:r>
              <a:t>- If data suggests NQTL contributes to material differences in access this will be considered a strong indication of a MHPAEA violation.</a:t>
            </a:r>
          </a:p>
          <a:p>
            <a:pPr>
              <a:defRPr sz="1600"/>
            </a:pPr>
            <a:r>
              <a:t>- Insurer must take reasonable action to address material differences in access between MH and M/S and bring plan into compliance.</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Data Collection and Evaluation requirement- Network Composition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For NQTLs related to network composition relevant data may include in-network and out-of-network utilization rates, network adequacy metrics, provider reimbursement rates for comparable services or as benchmarked to a standard. For network composition must collect and evaluate data in a manner designed to assess the aggregate impact of all NQTLs. Corrective actions may include recruitment of providers, increasing compensation, streamlining credentialing.</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Special Rules Re: NQTLs Based on Generally Recognized Independent Professional Medical or Clinical Standards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Independent Professional Standards when are presumed to be unbiased, objective and not discriminatory when used to design or apply NQTLs.</a:t>
            </a:r>
          </a:p>
          <a:p>
            <a:pPr>
              <a:defRPr sz="1600"/>
            </a:pPr>
            <a:r>
              <a:t>- Independent standards include peer-reviewed scientific studies and medical literature, formal published recommendations of Federal Government agencies, drug labeling approved by the United States Food and Drug Administration (FDA), and recommendations of relevant nonprofit health care provider professional associations and specialty societies, including, but not limited to, patient placement criteria and clinical practice guidelines.</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Special Rules Re: NQTLs Based on Generally Recognized Independent Professional Medical or Clinical Standards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Independent Professional Standards when are presumed to be unbiased, objective and not discriminatory when used to design or apply NQTLs.</a:t>
            </a:r>
          </a:p>
          <a:p>
            <a:pPr>
              <a:defRPr sz="1600"/>
            </a:pPr>
            <a:r>
              <a:t>- Independent standards include peer-reviewed scientific studies and medical literature, formal published recommendations of Federal Government agencies, drug labeling approved by the United States Food and Drug Administration (FDA), and recommendations of relevant nonprofit health care provider professional associations and specialty societies, including, but not limited to, patient placement criteria and clinical practice guidelines.</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Special Rules Re: NQTLs Based on Generally Recognized Independent Professional Medical or Clinical Standards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Independent Professional Standards when are presumed to be unbiased, objective and not discriminatory when used to design or apply NQTLs.</a:t>
            </a:r>
          </a:p>
          <a:p>
            <a:pPr>
              <a:defRPr sz="1600"/>
            </a:pPr>
            <a:r>
              <a:t>- Independent standards include peer-reviewed scientific studies and medical literature, formal published recommendations of Federal Government agencies, drug labeling approved by the United States Food and Drug Administration (FDA), and recommendations of relevant nonprofit health care provider professional associations and specialty societies, including, but not limited to, patient placement criteria and clinical practice guidelines.</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Requirement to Conduct and Document the NQTL Analysis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Insurer must perform and document a comparative analysis of the design and application of each NQTL used.</a:t>
            </a:r>
          </a:p>
          <a:p>
            <a:pPr>
              <a:defRPr sz="1600"/>
            </a:pPr>
            <a:r>
              <a:t>- Must identify and describe each NQTL, including terms, where it appears in documents, benefits it applies to, ad classification of such benefits.</a:t>
            </a:r>
          </a:p>
          <a:p>
            <a:pPr>
              <a:defRPr sz="1600"/>
            </a:pPr>
            <a:r>
              <a:t>- Must identify and define each factor and evidentiary standard (and its source) considered or relied on to design or apply NQTL</a:t>
            </a:r>
          </a:p>
          <a:p>
            <a:pPr>
              <a:defRPr sz="1600"/>
            </a:pPr>
            <a:r>
              <a:t>- Describe how plan has taken steps to cure any biased information or standards used</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Requirement to Conduct and Document the NQTL Analysis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Must demonstrate meeting of comparability and stringency requirements for processes, strategies, standards for NQTL in operation, including how the plan evaluates whether processes, standards, strategies or other factors used for MH are comparable to and no more stringently applied than those for the NQTL as applied to M/S, including methodology and data used to design, apply and evaluate the NQTL.</a:t>
            </a:r>
          </a:p>
          <a:p>
            <a:pPr>
              <a:defRPr sz="1300"/>
            </a:pPr>
            <a:r>
              <a:t>- Must demonstrate satisfaction of the data collection and evaluation requirements including resulting outcomes information, explanation of material differences and discussion of corrective actions to address material differences in access indicated by the data.</a:t>
            </a:r>
          </a:p>
          <a:p>
            <a:pPr>
              <a:defRPr sz="1300"/>
            </a:pPr>
            <a:r>
              <a:t>- Must include findings add conclusions identification of reviewers and consultants and certification by fiduciaries that they have engaged in a prudent process to select any qualified service providers retained to perform and document the NQTL analysis.</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Requirements to Produce NQTL Analysis to Regulators and Respond to Findings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NQTL analysis must be prepared before imposing NQTL</a:t>
            </a:r>
          </a:p>
          <a:p>
            <a:pPr>
              <a:defRPr sz="1600"/>
            </a:pPr>
            <a:r>
              <a:t>- NQTL must be provided to DOL within 10 business days of their request. NQTL's must also be provided to any appliable State authorities on their request.</a:t>
            </a:r>
          </a:p>
          <a:p>
            <a:pPr>
              <a:defRPr sz="1600"/>
            </a:pPr>
            <a:r>
              <a:t>- If DOL determines the initial response is insufficient, additional information must be provided within 10 business days of the DOL's follow-up request.</a:t>
            </a:r>
          </a:p>
          <a:p>
            <a:pPr>
              <a:defRPr sz="1600"/>
            </a:pPr>
            <a:r>
              <a:t>- If the DOL makes an initial determination of noncompliance, then the plan has 45 additional days to address the findings; and</a:t>
            </a:r>
          </a:p>
          <a:p>
            <a:pPr>
              <a:defRPr sz="1600"/>
            </a:pPr>
            <a:r>
              <a:t>- If the DOL makes a final determination of noncompliance, then the plan has 7 business days to notify all individuals covered under the plan of that finding.</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Requirement to Produce NQTL Comparative Analysis to Plan Beneficiaries.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NQTL analyses must be produced to beneficiaries within 30 days of request pursuant to ERISA Section 104 as they are part of plan documents (instruments that operate the plan)</a:t>
            </a:r>
          </a:p>
          <a:p>
            <a:pPr>
              <a:defRPr sz="1600"/>
            </a:pPr>
            <a:r>
              <a:t>- NQTL analyses must be provided to beneficiaries who have received an adverse benefit determination.</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Result if NQTL analysis is deficient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DOL (or state regulators) may order or accept corrective actions</a:t>
            </a:r>
          </a:p>
          <a:p>
            <a:pPr>
              <a:defRPr sz="1600"/>
            </a:pPr>
            <a:r>
              <a:t>- DOL (or state regulators) may but are not required to order that NQTL can not be used and may take various factors into account in making that decision</a:t>
            </a:r>
          </a:p>
          <a:p>
            <a:pPr>
              <a:defRPr sz="1600"/>
            </a:pPr>
            <a:r>
              <a:t>- If it is determined that the NQTL violates the substantive "no more restrictive" requirements at (4)(c)(i)(design and application) and 4(c)(iii) (required use of outcomes data), the plan cannot apply the unlawful NQTL. DOL and state regulators have authority to take enforcement action to prohibit insurer from continuing to impose it.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Variation Between EIBI and NDBI Studies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Predictor Category | EIBI Studies (k = 11) b | 95% CI | NDBI Studies (k = 28) b | 95% CI |</a:t>
            </a:r>
          </a:p>
          <a:p>
            <a:pPr>
              <a:defRPr sz="1600"/>
            </a:pPr>
            <a:r>
              <a:t>|---|---|---|---|---|</a:t>
            </a:r>
          </a:p>
          <a:p>
            <a:pPr>
              <a:defRPr sz="1600"/>
            </a:pPr>
            <a:r>
              <a:t>| Adaptive Function | .43 | .31 to .54 | .10 | .01 to .19 |</a:t>
            </a:r>
          </a:p>
          <a:p>
            <a:pPr>
              <a:defRPr sz="1600"/>
            </a:pPr>
            <a:r>
              <a:t>| Age | .04 | -.08 to .16 | .05 | -.05 to .15 |</a:t>
            </a:r>
          </a:p>
          <a:p>
            <a:pPr>
              <a:defRPr sz="1600"/>
            </a:pPr>
            <a:r>
              <a:t>| Autism Symptoms | .27 | .15 to .39 | .20 | .11 to .27 |</a:t>
            </a:r>
          </a:p>
          <a:p>
            <a:pPr>
              <a:defRPr sz="1600"/>
            </a:pPr>
            <a:r>
              <a:t>| Cognitive/Language | .51 | .40 to .62 | .14 | .06 to .22 |</a:t>
            </a:r>
          </a:p>
          <a:p>
            <a:pPr>
              <a:defRPr sz="1600"/>
            </a:pPr>
            <a:r>
              <a:t>| Foundational Social Skills | .49 | .34 to .63 | .25 | .13 to .36 |</a:t>
            </a:r>
          </a:p>
          <a:p>
            <a:pPr>
              <a:defRPr sz="1600"/>
            </a:pPr>
            <a:r>
              <a:t>| Intensity | .07 | -.10 to .25 | .21 | .10 to .33 |</a:t>
            </a:r>
          </a:p>
          <a:p>
            <a:pPr>
              <a:defRPr sz="1600"/>
            </a:pPr>
            <a:r>
              <a:t>| Motor | .41 | .23 to .58 | -.08 | -.21 to .05 |</a:t>
            </a:r>
          </a:p>
          <a:p>
            <a:pPr>
              <a:defRPr sz="1600"/>
            </a:pPr>
            <a:r>
              <a:t>| Parent Characteristics | .39 | .10 to .69 | .15 | .03 to .27 |</a:t>
            </a:r>
          </a:p>
          <a:p>
            <a:pPr>
              <a:defRPr sz="1600"/>
            </a:pPr>
            <a:r>
              <a:t>| Socioeconomic Status | -.01 | -.30 to .29 | .06 | -.11 to .23 |</a:t>
            </a:r>
          </a:p>
          <a:p>
            <a:pPr>
              <a:defRPr sz="1600"/>
            </a:pPr>
            <a:r>
              <a:t>| Sex (Male) | -.18 | -.51 to .15 | .01 | -.10 to .12 |</a:t>
            </a:r>
          </a:p>
          <a:p>
            <a:pPr>
              <a:defRPr sz="1600"/>
            </a:pPr>
            <a:r>
              <a:t>| Other | .60 | .15 to 1.05 | .26 | -.20 to .72 |</a:t>
            </a:r>
          </a:p>
          <a:p>
            <a:pPr>
              <a:defRPr sz="1600"/>
            </a:pPr>
            <a:r>
              <a:t>Lower predictive strength in EIBI studies is almost certainly due to restricted range of intensity at the study level</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Effective Dates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Generally effective for plan years beginning on or after January 1, 2025</a:t>
            </a:r>
          </a:p>
          <a:p>
            <a:pPr>
              <a:defRPr sz="1600"/>
            </a:pPr>
            <a:r>
              <a:t>- Meaningful benefits standard, prohibition on discriminatory factors and evidentiary standards relevant data evaluation requirements and related provisions in comparative analysis requirements are not in effect until plan years beginning o or after January 1, 2026.</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Elimination of *Chevron* Deference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Pro</a:t>
            </a:r>
          </a:p>
          <a:p>
            <a:pPr>
              <a:defRPr sz="1600"/>
            </a:pPr>
            <a:r>
              <a:t>- Con</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Nuts and Bolts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Credentialing delays</a:t>
            </a:r>
          </a:p>
          <a:p>
            <a:pPr>
              <a:defRPr sz="1600"/>
            </a:pPr>
            <a:r>
              <a:t>  - Agency credentialing</a:t>
            </a:r>
          </a:p>
          <a:p>
            <a:pPr>
              <a:defRPr sz="1600"/>
            </a:pPr>
            <a:r>
              <a:t>  - Retroactive effect</a:t>
            </a:r>
          </a:p>
          <a:p>
            <a:pPr>
              <a:defRPr sz="1600"/>
            </a:pPr>
            <a:r>
              <a:t>- Prepayment Reviews</a:t>
            </a:r>
          </a:p>
          <a:p>
            <a:pPr>
              <a:defRPr sz="1600"/>
            </a:pPr>
            <a:r>
              <a:t>- Disconnect between clinical/authorization and claims/audit</a:t>
            </a:r>
          </a:p>
          <a:p>
            <a:pPr>
              <a:defRPr sz="1600"/>
            </a:pPr>
            <a:r>
              <a:t>  - Supervision issues and documentation</a:t>
            </a:r>
          </a:p>
          <a:p>
            <a:pPr>
              <a:defRPr sz="1600"/>
            </a:pPr>
            <a:r>
              <a:t>  - Multiple sessions, same day, different locations, different providers</a:t>
            </a:r>
          </a:p>
          <a:p>
            <a:pPr>
              <a:defRPr sz="1600"/>
            </a:pPr>
            <a:r>
              <a:t>  - MUEs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Road to Value-Based Care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Collect Multi-Modal Client Characteristics to Inform Initial and Ongoing Intervention *(e.g., age, cognitive level, etc.)*</a:t>
            </a:r>
          </a:p>
          <a:p>
            <a:pPr>
              <a:defRPr sz="1600"/>
            </a:pPr>
            <a:r>
              <a:t>- Collect Session and Epoch-Based Quality Indicators *(# sessions attended, caregiver participation, etc.)*</a:t>
            </a:r>
          </a:p>
          <a:p>
            <a:pPr>
              <a:defRPr sz="1600"/>
            </a:pPr>
            <a:r>
              <a:t>- Develop and Refine Individual and Aggregate Indicators of Value Relative to Cost</a:t>
            </a:r>
          </a:p>
          <a:p>
            <a:pPr>
              <a:defRPr sz="1600"/>
            </a:pPr>
            <a:r>
              <a:t>- Scalable Data Captures Across Patients</a:t>
            </a:r>
          </a:p>
          <a:p>
            <a:pPr>
              <a:defRPr sz="1600"/>
            </a:pPr>
            <a:r>
              <a:t>- Collect Intervention Program Target Behavior Data *(ex. accuracy, prompt)*</a:t>
            </a:r>
          </a:p>
          <a:p>
            <a:pPr>
              <a:defRPr sz="1600"/>
            </a:pPr>
            <a:r>
              <a:t>- Store in a Common Data Platform for Ongoing Analysis</a:t>
            </a:r>
          </a:p>
          <a:p>
            <a:pPr>
              <a:defRPr sz="1600"/>
            </a:pPr>
            <a:r>
              <a:t>- Tie Value to Financial Incentives</a:t>
            </a:r>
          </a:p>
          <a:p>
            <a:pPr>
              <a:defRPr sz="1600"/>
            </a:pPr>
            <a:r>
              <a:t>*[Diagram: a winding road connecting the seven steps above in sequence]*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SYSTEMATIC REVIEW OF EARLY INTENSIVE BEHAVIOURAL INTERVENTION FOR CHILDREN WITH AUTISM USING INDIVIDUAL PARTICIPANT DATA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Sigmund Eldevik, Kristine Berg Titlestad, Svein Eikeseth, Børge Strømgren, Anya Fields and Christina Melanie Saez</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Updated IPD Meta-analysis of EIBI</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*[Two overlapping journal article title pages shown as images:]*</a:t>
            </a:r>
          </a:p>
          <a:p>
            <a:pPr>
              <a:defRPr sz="1300"/>
            </a:pPr>
            <a:r>
              <a:t>- Meta-Analysis of Early Intensive Behavior for Children With Autism</a:t>
            </a:r>
          </a:p>
          <a:p>
            <a:pPr>
              <a:defRPr sz="1300"/>
            </a:pPr>
            <a:r>
              <a:t>  - Sigmund Eldevik, *School of Psychology, Bangor University; Faculty of Behavioral Science, Akershus University College, and Highfield Centre*</a:t>
            </a:r>
          </a:p>
          <a:p>
            <a:pPr>
              <a:defRPr sz="1300"/>
            </a:pPr>
            <a:r>
              <a:t>  - Richard P. Hastings and J. Carl Hughes, *School of Psychology, Bangor University*</a:t>
            </a:r>
          </a:p>
          <a:p>
            <a:pPr>
              <a:defRPr sz="1300"/>
            </a:pPr>
            <a:r>
              <a:t>  - Erik Jahr, *Akershus University Hospital*</a:t>
            </a:r>
          </a:p>
          <a:p>
            <a:pPr>
              <a:defRPr sz="1300"/>
            </a:pPr>
            <a:r>
              <a:t>  - Svein Eikeseth, *Faculty of Behavioral Science, Akershus University*</a:t>
            </a:r>
          </a:p>
          <a:p>
            <a:pPr>
              <a:defRPr sz="1300"/>
            </a:pPr>
            <a:r>
              <a:t>  - Scott Cross, *Lovaas Institute for Early Intervention*</a:t>
            </a:r>
          </a:p>
          <a:p>
            <a:pPr>
              <a:defRPr sz="1300"/>
            </a:pPr>
            <a:r>
              <a:t>  - *Journal of Clinical Child &amp; Adolescent Psychology, 39(3), 439–450*</a:t>
            </a:r>
          </a:p>
          <a:p>
            <a:pPr>
              <a:defRPr sz="1300"/>
            </a:pPr>
            <a:r>
              <a:t>- Using Participant Data to Extend the Evidence Base for Intensive Behavioral Intervention for Children With Autism</a:t>
            </a:r>
          </a:p>
          <a:p>
            <a:pPr>
              <a:defRPr sz="1300"/>
            </a:pPr>
            <a:r>
              <a:t>  - Sigmund Eldevik, *Akershus University College (Lillestrøm, Norway)*</a:t>
            </a:r>
          </a:p>
          <a:p>
            <a:pPr>
              <a:defRPr sz="1300"/>
            </a:pPr>
            <a:r>
              <a:t>  - Richard P. Hastings and J. Carl Hughes, *Bangor University (Bangor, Wales)*</a:t>
            </a:r>
          </a:p>
          <a:p>
            <a:pPr>
              <a:defRPr sz="1300"/>
            </a:pPr>
            <a:r>
              <a:t>  - Erik Jahr, *Akershus University Hospital (Lørenskog, Norway)*</a:t>
            </a:r>
          </a:p>
          <a:p>
            <a:pPr>
              <a:defRPr sz="1300"/>
            </a:pPr>
            <a:r>
              <a:t>  - Svein Eikeseth, *Akershus University College*</a:t>
            </a:r>
          </a:p>
          <a:p>
            <a:pPr>
              <a:defRPr sz="1300"/>
            </a:pPr>
            <a:r>
              <a:t>  - Scott Cross, *Lovaas Institute for Early Intervention (Culver City, CA)*</a:t>
            </a:r>
          </a:p>
          <a:p>
            <a:pPr>
              <a:defRPr sz="1300"/>
            </a:pPr>
            <a:r>
              <a:t>  - Abstract: We gathered individual participant data from 16 group design studies on behavioral intervention for children with autism. In these studies, 309 children received behavioral intervention, and 105 were in a comparison group. More children who underwent behavioral intervention achieved reliable change with 2.6% and 8.7% for comparison and control groups, respectively. [?] absolute risk reduction equated to a number needed to treat of 5 for IQ and 7 for adaptive behavior compared with 20.6% versus 5.7% and 5.1%, respectively. Within the behavioral intervention sample, IQ and adaptive behavior intake predicted gains in both IQ and adaptive behavior. Intensity of intervention predicted gains in adaptive behavior.</a:t>
            </a:r>
          </a:p>
          <a:p>
            <a:pPr>
              <a:defRPr sz="1300"/>
            </a:pPr>
            <a:r>
              <a:t>  - *Volume 115, Number 5: 381–405, September 2010*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 | EIBI (n=341) Mean | EIBI (n=341) SD | Comparison (n=280) Mean | Comparison (n=280) SD |</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a:t>
            </a:r>
          </a:p>
          <a:p>
            <a:pPr>
              <a:defRPr sz="1600"/>
            </a:pPr>
            <a:r>
              <a:t>| Age (months) | 43.1 | 11.9 | 45.0 | 12.9 |</a:t>
            </a:r>
          </a:p>
          <a:p>
            <a:pPr>
              <a:defRPr sz="1600"/>
            </a:pPr>
            <a:r>
              <a:t>| Adaptive (ABC) | 63.3 | 10.8 | 65.2 | 11.9 |</a:t>
            </a:r>
          </a:p>
          <a:p>
            <a:pPr>
              <a:defRPr sz="1600"/>
            </a:pPr>
            <a:r>
              <a:t>| Autism Severity | 40.6 | 7.4 | 39.9 | 7.5 |</a:t>
            </a:r>
          </a:p>
          <a:p>
            <a:pPr>
              <a:defRPr sz="1600"/>
            </a:pPr>
            <a:r>
              <a:t>| Intellectual (IQ) | 56.5 | 18.5 | 58.7 | 18.2 |</a:t>
            </a:r>
          </a:p>
          <a:p>
            <a:pPr>
              <a:defRPr sz="1600"/>
            </a:pPr>
            <a:r>
              <a:t>| Weekly hours | 24.2 | 11.1 | 13.1 | 9.8 |</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Clinical Significance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Scores moving to within one standard deviation of the population mean can be considered clinically significant (Jacobson &amp; Truax, 1991)</a:t>
            </a:r>
          </a:p>
          <a:p>
            <a:pPr>
              <a:defRPr sz="1600"/>
            </a:pPr>
            <a:r>
              <a:t>- 85 or higher for intellectual and adaptive functioning</a:t>
            </a:r>
          </a:p>
          <a:p>
            <a:pPr>
              <a:defRPr sz="1600"/>
            </a:pPr>
            <a:r>
              <a:t>*[Chart: normal (bell curve) distribution with percentages 0.1%, 2.1%, 13.6%, 34.1%, 34.1%, 13.6%, 2.1%, 0.1% across scores 55, 70, 85, 100, 115, 130, 145; a vertical red line marks 85]*</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Intellectual Functioning in the Normal Range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*[Bar chart: Percent (y-axis, 0-60) vs. treatment-intensity group (x-axis), showing Normal IQ pre vs. Normal IQ post for each group —</a:t>
            </a:r>
          </a:p>
          <a:p>
            <a:pPr>
              <a:defRPr sz="1600"/>
            </a:pPr>
            <a:r>
              <a:t>Low 5-12 w/hrs (n=59): pre ~7%, post ~23%;</a:t>
            </a:r>
          </a:p>
          <a:p>
            <a:pPr>
              <a:defRPr sz="1600"/>
            </a:pPr>
            <a:r>
              <a:t>Moderate 13-25 w/hrs (n=111): pre ~10%, post ~29%;</a:t>
            </a:r>
          </a:p>
          <a:p>
            <a:pPr>
              <a:defRPr sz="1600"/>
            </a:pPr>
            <a:r>
              <a:t>High 26-40 w/hrs (n=133): pre ~5%, post ~48%]*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CARS severity groups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SEVERITY GROUP</a:t>
            </a:r>
          </a:p>
          <a:p>
            <a:pPr>
              <a:defRPr sz="1600"/>
            </a:pPr>
            <a:r>
              <a:t>- Minimal-to-No Symptoms of Autism Spectrum Disorder</a:t>
            </a:r>
          </a:p>
          <a:p>
            <a:pPr>
              <a:defRPr sz="1600"/>
            </a:pPr>
            <a:r>
              <a:t>  (15-29.5; *15-27.5 for ages 13+*)</a:t>
            </a:r>
          </a:p>
          <a:p>
            <a:pPr>
              <a:defRPr sz="1600"/>
            </a:pPr>
            <a:r>
              <a:t>- Mild-to-Moderate Symptoms of Autism Spectrum Disorder</a:t>
            </a:r>
          </a:p>
          <a:p>
            <a:pPr>
              <a:defRPr sz="1600"/>
            </a:pPr>
            <a:r>
              <a:t>  (30-36.5; *28-34.5 for ages 13+*)</a:t>
            </a:r>
          </a:p>
          <a:p>
            <a:pPr>
              <a:defRPr sz="1600"/>
            </a:pPr>
            <a:r>
              <a:t>- Severe Symptoms of Autism Spectrum Disorder</a:t>
            </a:r>
          </a:p>
          <a:p>
            <a:pPr>
              <a:defRPr sz="1600"/>
            </a:pPr>
            <a:r>
              <a:t>  (37 and higher; *35 and higher for ages 13+*)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Treatment Intensity and the Research Behind It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[Scatter chart with trendline: Weekly Hours (x-axis, 5-40) vs. Change in IQ score (y-axis, 0-35), OSLOMET logo top-left. Points labeled Peters-Scheffer 2013, Wojcik 2023, Waters 2018, Howard 2014, Lov</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[Scatter chart with trendline: Weekly Hours (x-axis, 5-40) vs. Change in CARS score (y-axis, 0 to -14), OSLOMET logo bottom-left. Points labeled Peters-Scheffer 2013, Eikeseth 2012, Wojcik 2023. Trend</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Reliable Change Index (Jacobson &amp; Truax, 1991)</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Formula that computes the change needed to show that effects are not due to measurement error, variation in sample etc, with 95% certainty — statistically reliable</a:t>
            </a:r>
          </a:p>
          <a:p>
            <a:pPr>
              <a:defRPr sz="1600"/>
            </a:pPr>
            <a:r>
              <a:t>- For the present analysis the RCIs were:</a:t>
            </a:r>
          </a:p>
          <a:p>
            <a:pPr>
              <a:defRPr sz="1600"/>
            </a:pPr>
            <a:r>
              <a:t>  - 25 IQ points</a:t>
            </a:r>
          </a:p>
          <a:p>
            <a:pPr>
              <a:defRPr sz="1600"/>
            </a:pPr>
            <a:r>
              <a:t>  - 18 ABC points</a:t>
            </a:r>
          </a:p>
          <a:p>
            <a:pPr>
              <a:defRPr sz="1600"/>
            </a:pPr>
            <a:r>
              <a:t>  - -12 CARS raw score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[Bar chart, legend: High 26-40, Moderate 13-25, Low 5 to 12 (percentage, y-axis 0-50), grouped by three %RCI criteria: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"Gaining at least 25 IQ points" (High ~46%, Moderate ~39%, Low ~17%);</a:t>
            </a:r>
          </a:p>
          <a:p>
            <a:pPr>
              <a:defRPr sz="1600"/>
            </a:pPr>
            <a:r>
              <a:t>"Gaining at least 18 ABC points" (High ~24%, Moderate ~17%, Low ~8%);</a:t>
            </a:r>
          </a:p>
          <a:p>
            <a:pPr>
              <a:defRPr sz="1600"/>
            </a:pPr>
            <a:r>
              <a:t>"Loosing at least 12 CARS raw score" (High ~43%, Moderate ~33%, Low ~14%)]*</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[Bar chart, no visible axis labels except numeric gridlines from -15 to 25, three groups of bars (High 26-40, Moderate 13-25, Low 5 to 12) for Mean IQ Change, Mean ABC Change, and Mean CARS Change, ma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 Mean IQ Change | Mean ABC Change | Mean CARS Change |</a:t>
            </a:r>
          </a:p>
          <a:p>
            <a:pPr>
              <a:defRPr sz="1600"/>
            </a:pPr>
            <a:r>
              <a:t>|---|---|---|---|</a:t>
            </a:r>
          </a:p>
          <a:p>
            <a:pPr>
              <a:defRPr sz="1600"/>
            </a:pPr>
            <a:r>
              <a:t>| High 26-40 | 22 | 9 | -11 |</a:t>
            </a:r>
          </a:p>
          <a:p>
            <a:pPr>
              <a:defRPr sz="1600"/>
            </a:pPr>
            <a:r>
              <a:t>| Moderate 13-25 | 15 | 5 | -9 |</a:t>
            </a:r>
          </a:p>
          <a:p>
            <a:pPr>
              <a:defRPr sz="1600"/>
            </a:pPr>
            <a:r>
              <a:t>| 5 to 12 | 11 | 2 | -6 |</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ABA Coding Coalition Update</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ABA CODING COALITION 2025 GOALS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Continue to evaluate the readiness of 0362T and 0373T (assessment and treatment of destructive behavior) codes to be elevated to Category I status with the CPT Editorial Panel.</a:t>
            </a:r>
          </a:p>
          <a:p>
            <a:pPr>
              <a:defRPr sz="1600"/>
            </a:pPr>
            <a:r>
              <a:t>- Update the Model Coverage Policy, including integration of the updated CASP Guidelines.</a:t>
            </a:r>
          </a:p>
          <a:p>
            <a:pPr>
              <a:defRPr sz="1600"/>
            </a:pPr>
            <a:r>
              <a:t>- Continue evaluating ways to obtain coverage of / reimbursement for non-face-to-face QHP activities that are integral to ensuring quality treatment.</a:t>
            </a:r>
          </a:p>
          <a:p>
            <a:pPr>
              <a:defRPr sz="1600"/>
            </a:pPr>
            <a:r>
              <a:t>- Continue monitoring MUE barriers and working with CMS on both MUE and NCCI edits that are causing issues for providers.</a:t>
            </a:r>
          </a:p>
          <a:p>
            <a:pPr>
              <a:defRPr sz="1600"/>
            </a:pPr>
            <a:r>
              <a:t>- Continue payer and provider education around the CPT code set, including webinars, conference presentations, answering portal inquiries, and updating the ABACC website.</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CMS TELEHEALTH COVERAGE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In the NPRM, CMS noted that *they do not have the authority to expand the list of eligible Medicare telehealth practitioners to include therapists after 2024 (citing regulations 87 FR 69449 – 69451)* because the federal Consolidation Appropriations Act (CAA) of 2023 did not change the list of practitioners who can furnish and bill for telehealth services permanently.</a:t>
            </a:r>
          </a:p>
          <a:p>
            <a:pPr>
              <a:defRPr sz="1600"/>
            </a:pPr>
            <a:r>
              <a:t>Rather, the CAA extended current telehealth flexibilities through the end of 2024. *Therefore, CMS proposes to retain all CPT codes for therapeutic services as telehealth Category 3 (temporary) through December 31, 2024. That includes the adaptive behavior/ABA services codes (97151-97158, 0362T, 0373T).*</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IS CONCURRENT BILLING ALLOWED?</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The AMA CPT® book includes no exclusionary parentheticals indicating that these services may not be reported concurrently.</a:t>
            </a:r>
          </a:p>
          <a:p>
            <a:pPr>
              <a:defRPr sz="1600"/>
            </a:pPr>
            <a:r>
              <a:t>- The November 2018 AMA CPT® Assistant article specifies that code 97155 (adaptive behavior treatment with protocol modification administered by QHP; may include simultaneous direction of technician) is intended to be reported with 97153 (adaptive behavior treatment by protocol administered by technician) when the QHP directs a technician who is implementing a protocol with a patient.</a:t>
            </a:r>
          </a:p>
          <a:p>
            <a:pPr>
              <a:defRPr sz="1600"/>
            </a:pPr>
            <a:r>
              <a:t>- Also see the Supplemental Guidance Article at www.abacodes.org</a:t>
            </a:r>
          </a:p>
          <a:p>
            <a:pPr>
              <a:defRPr sz="1600"/>
            </a:pPr>
            <a:r>
              <a:t>- The services represented by 97155 and 97153 are separate and distinct, so billing them concurrently does not constitute duplication.</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WHAT ARE INDIRECT SERVICES?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Examples of indirect services include activities like updating written protocols and treatment plans, graphing data, writing session notes, and preparing or cleaning up the treatment space/room.</a:t>
            </a:r>
          </a:p>
          <a:p>
            <a:pPr>
              <a:defRPr sz="1600"/>
            </a:pPr>
            <a:r>
              <a:t>- There is no separate code for indirect services in the 2019 CPT code set (nor was there in the Category III CPT code set).</a:t>
            </a:r>
          </a:p>
          <a:p>
            <a:pPr>
              <a:defRPr sz="1600"/>
            </a:pPr>
            <a:r>
              <a:t>- Some payers may supplement the CPT codes with a HCPCS or other CPT code (e.g., H0032, G9012, H2019) for reporting indirect activities.</a:t>
            </a:r>
          </a:p>
          <a:p>
            <a:pPr>
              <a:defRPr sz="1600"/>
            </a:pPr>
            <a:r>
              <a:t>- If a payer does not, activities that occur prior to and after face-to-face time should not be reported, rather it's INCLUDED in the reimbursement for the face-to-face time you reported.</a:t>
            </a:r>
          </a:p>
          <a:p>
            <a:pPr>
              <a:defRPr sz="1600"/>
            </a:pPr>
            <a:r>
              <a:t>*[Right side of slide: stock photo of a woman with hands clasped over her mouth]*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Generally accepted standards of care re: ABA intervention intensity</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CASP: independent nonprofit trade association</a:t>
            </a:r>
          </a:p>
          <a:p>
            <a:pPr>
              <a:defRPr sz="1300"/>
            </a:pPr>
            <a:r>
              <a:t>- Guidelines developed by many subject matter experts over a decade</a:t>
            </a:r>
          </a:p>
          <a:p>
            <a:pPr>
              <a:defRPr sz="1300"/>
            </a:pPr>
            <a:r>
              <a:t>- Intensity based on medical necessity and scope of treatment.</a:t>
            </a:r>
          </a:p>
          <a:p>
            <a:pPr>
              <a:defRPr sz="1300"/>
            </a:pPr>
            <a:r>
              <a:t>- Comprehensive intervention (multiple target behaviors in multiple domains): 30 - 40 hrs/wk for extended duration</a:t>
            </a:r>
          </a:p>
          <a:p>
            <a:pPr>
              <a:defRPr sz="1300"/>
            </a:pPr>
            <a:r>
              <a:t>- Focused intervention (small number of target behaviors): 10 - 25 hrs/wk. More may be needed if behaviors jeopardize health, safety, or progress.</a:t>
            </a:r>
          </a:p>
          <a:p>
            <a:pPr>
              <a:defRPr sz="1300"/>
            </a:pPr>
            <a:r>
              <a:t>"Patients should receive treatment at the intensity that is most effective to achieve treatment goals. Decisions to adjust treatment intensity should be individualized and based on the patient's response to treatment."</a:t>
            </a:r>
          </a:p>
          <a:p>
            <a:pPr>
              <a:defRPr sz="1300"/>
            </a:pPr>
            <a:r>
              <a:t>*[Image: cover of "CASP: The Council of Autism Service Providers — Applied Behavior Analysis Practice Guidelines for the Treatment of Autism Spectrum Disorder — Guidance for Healthcare Funders, Regulatory Bodies, Service Providers, and Consumers", Third Edition]*</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NATIONAL CORRECT CODING INITIATIVE EDITS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The NCCI quarterly edits set procedure to procedure edits (i.e., what services/codes can be billed together on a given date of service).</a:t>
            </a:r>
          </a:p>
          <a:p>
            <a:pPr>
              <a:defRPr sz="1600"/>
            </a:pPr>
            <a:r>
              <a:t>- Some examples include limitations on ABA and speech or psychotherapy services being billed for the same patient, on the same day. This is NOT CONCURRENT. Reports of these issues are really ramping up!</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WHAT IS ADAPTIVE BEHAVIOR SERVICE PROTOCOL MODIFICATION?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 adjustments to specific components of a protocol (e.g., treatment targets, treatment goals, observation and measurement, reinforcers, reinforcer delivery, prompts, instructions, materials, discriminative stimuli, contextual variables);</a:t>
            </a:r>
          </a:p>
          <a:p>
            <a:pPr>
              <a:defRPr sz="1600"/>
            </a:pPr>
            <a:r>
              <a:t>- (b) observations to determine if the protocol components are functioning effectively for the patient or require adjustments;</a:t>
            </a:r>
          </a:p>
          <a:p>
            <a:pPr>
              <a:defRPr sz="1600"/>
            </a:pPr>
            <a:r>
              <a:t>- (c) active direction of a technician while the technician delivers a service to a patient to ensure that the procedures are being implemented correctly, to correct errors in implementation, or to train the technician to implement a modified protocol; and</a:t>
            </a:r>
          </a:p>
          <a:p>
            <a:pPr>
              <a:defRPr sz="1600"/>
            </a:pPr>
            <a:r>
              <a:t>- (d) QHP implementation of the protocol with the patient to determine if changes are needed to improve patient progress or to test a modified protocol.</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Accessing ABA in School Settings (Autism Legal Resource Center)</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Cold Probe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Medicaid cannot pay for ABA therapy in schools because this would constitute improper double billing.</a:t>
            </a:r>
          </a:p>
          <a:p>
            <a:pPr>
              <a:defRPr sz="1600"/>
            </a:pPr>
            <a:r>
              <a:t>- A school has no obligation to allow a child to access ABA in school settings unless the child's IEP team concludes that this is necessary to provide a FAPE to the child.</a:t>
            </a:r>
          </a:p>
          <a:p>
            <a:pPr>
              <a:defRPr sz="1600"/>
            </a:pPr>
            <a:r>
              <a:t>- Schools cannot allow in outside ABA providers because this would violate FERPA.</a:t>
            </a:r>
          </a:p>
          <a:p>
            <a:pPr>
              <a:defRPr sz="1600"/>
            </a:pPr>
            <a:r>
              <a:t>- Insurers are not obligated to cover ABA in school settings; this is educational ABA and is the school's responsibility.</a:t>
            </a:r>
          </a:p>
          <a:p>
            <a:pPr>
              <a:defRPr sz="1600"/>
            </a:pPr>
            <a:r>
              <a:t>- Medicaid reimbursable services in school settings are limited to services provided by schools (Medicaid school-based services programs).</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Education versus Medical Treatment: Different standards, rights, providers, purposes.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*[Chart: two-column comparison, each column headed by an icon]*</a:t>
            </a:r>
          </a:p>
          <a:p>
            <a:pPr>
              <a:defRPr sz="1600"/>
            </a:pPr>
            <a:r>
              <a:t>Education</a:t>
            </a:r>
          </a:p>
          <a:p>
            <a:pPr>
              <a:defRPr sz="1600"/>
            </a:pPr>
            <a:r>
              <a:t>- Sufficient special education and related services to provide a FAPE</a:t>
            </a:r>
          </a:p>
          <a:p>
            <a:pPr>
              <a:defRPr sz="1600"/>
            </a:pPr>
            <a:r>
              <a:t>  - Behavior support, behavior management</a:t>
            </a:r>
          </a:p>
          <a:p>
            <a:pPr>
              <a:defRPr sz="1600"/>
            </a:pPr>
            <a:r>
              <a:t>- School Personnel</a:t>
            </a:r>
          </a:p>
          <a:p>
            <a:pPr>
              <a:defRPr sz="1600"/>
            </a:pPr>
            <a:r>
              <a:t>- Education standard (*Endrew F.*: related services necessary for appropriately ambitious educational goals in light of the child's circumstances)</a:t>
            </a:r>
          </a:p>
          <a:p>
            <a:pPr>
              <a:defRPr sz="1600"/>
            </a:pPr>
            <a:r>
              <a:t>- [Patient relationship] *[line partially obscured by speaker]*</a:t>
            </a:r>
          </a:p>
          <a:p>
            <a:pPr>
              <a:defRPr sz="1600"/>
            </a:pPr>
            <a:r>
              <a:t>Medical treatment</a:t>
            </a:r>
          </a:p>
          <a:p>
            <a:pPr>
              <a:defRPr sz="1600"/>
            </a:pPr>
            <a:r>
              <a:t>- Medical standard (Correct or ameliorate all impairing ASD symptoms to the maximum extent)</a:t>
            </a:r>
          </a:p>
          <a:p>
            <a:pPr>
              <a:defRPr sz="1600"/>
            </a:pPr>
            <a:r>
              <a:t>- Licensed and/or Nationally Certified Behavior Analysts and closely supervised technicians</a:t>
            </a:r>
          </a:p>
          <a:p>
            <a:pPr>
              <a:defRPr sz="1600"/>
            </a:pPr>
            <a:r>
              <a:t>- Full range of symptoms and treatment targets</a:t>
            </a:r>
          </a:p>
          <a:p>
            <a:pPr>
              <a:defRPr sz="1600"/>
            </a:pPr>
            <a:r>
              <a:t>- Patient relationship</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Education versus Medical Treatment: Different standards, rights, providers, purposes.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*[Chart: two-column comparison, each column headed by an icon]*</a:t>
            </a:r>
          </a:p>
          <a:p>
            <a:pPr>
              <a:defRPr sz="1600"/>
            </a:pPr>
            <a:r>
              <a:t>Education</a:t>
            </a:r>
          </a:p>
          <a:p>
            <a:pPr>
              <a:defRPr sz="1600"/>
            </a:pPr>
            <a:r>
              <a:t>- Sufficient special education and related services to provide a FAPE</a:t>
            </a:r>
          </a:p>
          <a:p>
            <a:pPr>
              <a:defRPr sz="1600"/>
            </a:pPr>
            <a:r>
              <a:t>  - Behavior support, behavior management</a:t>
            </a:r>
          </a:p>
          <a:p>
            <a:pPr>
              <a:defRPr sz="1600"/>
            </a:pPr>
            <a:r>
              <a:t>- School Personnel</a:t>
            </a:r>
          </a:p>
          <a:p>
            <a:pPr>
              <a:defRPr sz="1600"/>
            </a:pPr>
            <a:r>
              <a:t>- Education standard (*Endrew F.*: related services necessary for appropriately ambitious educational goals in light of the child's circumstances)</a:t>
            </a:r>
          </a:p>
          <a:p>
            <a:pPr>
              <a:defRPr sz="1600"/>
            </a:pPr>
            <a:r>
              <a:t>- [Patient relationship] *[line partially obscured by speaker]*</a:t>
            </a:r>
          </a:p>
          <a:p>
            <a:pPr>
              <a:defRPr sz="1600"/>
            </a:pPr>
            <a:r>
              <a:t>Medical treatment</a:t>
            </a:r>
          </a:p>
          <a:p>
            <a:pPr>
              <a:defRPr sz="1600"/>
            </a:pPr>
            <a:r>
              <a:t>- Medical standard (Correct or ameliorate all impairing ASD symptoms to the maximum extent)</a:t>
            </a:r>
          </a:p>
          <a:p>
            <a:pPr>
              <a:defRPr sz="1600"/>
            </a:pPr>
            <a:r>
              <a:t>- Licensed and/or Nationally Certified Behavior Analysts and closely supervised technicians</a:t>
            </a:r>
          </a:p>
          <a:p>
            <a:pPr>
              <a:defRPr sz="1600"/>
            </a:pPr>
            <a:r>
              <a:t>- Full rage [sic] of symptoms and treatment targets</a:t>
            </a:r>
          </a:p>
          <a:p>
            <a:pPr>
              <a:defRPr sz="1600"/>
            </a:pPr>
            <a:r>
              <a:t>- [Patient relationship] *[obscured by speaker]*</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It's Not Either/Or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Both systems important and child's rights under both should be vindicated.</a:t>
            </a:r>
          </a:p>
          <a:p>
            <a:pPr>
              <a:defRPr sz="1600"/>
            </a:pPr>
            <a:r>
              <a:t>- Work to be done under *Endrew F.* to access sufficient education.</a:t>
            </a:r>
          </a:p>
          <a:p>
            <a:pPr>
              <a:defRPr sz="1600"/>
            </a:pPr>
            <a:r>
              <a:t>- Work to be done under ADA to access sufficient healthcare treatment. For purposes of today we will focus on this important area.</a:t>
            </a:r>
          </a:p>
          <a:p>
            <a:pPr>
              <a:defRPr sz="1600"/>
            </a:pPr>
            <a:r>
              <a:t>- Child's right to access medically necessary care is not limited to what school personnel believe is necessary for an appropriate education.</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Background to the Issue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ASD is a global developmental disorder involving impairments in social interaction, communication, and behavior, and children with ASD frequently have *difficulty generalizing behaviors across settings*.</a:t>
            </a:r>
          </a:p>
          <a:p>
            <a:pPr>
              <a:defRPr sz="1600"/>
            </a:pPr>
            <a:r>
              <a:t>- Because of this and because the primary evidence-based treatment for ASD, applied behavior analysis (ABA), involves the interaction between behavior and environment, it is medically necessary for some children with ASD to receive behavioral health treatment across a variety of settings, including school settings, to successfully treat their condition and achieve maximum functioning.</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[Medical Treatment Generally Accepted Standards of Care]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*[Logo: CASP, The Council of Autism / "The Council of Autism" wordmark]*</a:t>
            </a:r>
          </a:p>
          <a:p>
            <a:pPr>
              <a:defRPr sz="1300"/>
            </a:pPr>
            <a:r>
              <a:t>*Applied Behavior Analysis Practice Guidelines for the Treatment of Autism Spectrum Disorder — Guidance for Healthcare Funders, Regulatory Bodies, Service Providers, and Consumers — Third Edition*</a:t>
            </a:r>
          </a:p>
          <a:p>
            <a:pPr>
              <a:defRPr sz="1300"/>
            </a:pPr>
            <a:r>
              <a:t>- "ABA treatment must not be restricted a priori to specific settings but instead should be delivered in the settings that maximize treatment outcomes for the individual patient. It may be medically necessary for a patient to receive services in a particular location for a variety of reasons, including but not limited to generalization needs, the impact of interactions in this environment on skill building or behavioral targets in the treatment program, or to access the required intensity of services for the patient. For example, treatment in various community settings such as daycare, school, or a recreational activity may be medically necessary to promote social-emotional reciprocity, nonverbal communicative behaviors, and the development and maintenance of relationships." P.39</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Medically Necessary ABA in School Settings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ABA may be medically necessary for some children in the school setting.</a:t>
            </a:r>
          </a:p>
          <a:p>
            <a:pPr>
              <a:defRPr sz="1600"/>
            </a:pPr>
            <a:r>
              <a:t>  - Generalization of skills, treatment consistency, and fidelity</a:t>
            </a:r>
          </a:p>
          <a:p>
            <a:pPr>
              <a:defRPr sz="1600"/>
            </a:pPr>
            <a:r>
              <a:t>  - Deficiencies or inconsistencies in one setting can affect the child's entire treatment program</a:t>
            </a:r>
          </a:p>
          <a:p>
            <a:pPr>
              <a:defRPr sz="1600"/>
            </a:pPr>
            <a:r>
              <a:t>  - Challenging behaviors</a:t>
            </a:r>
          </a:p>
          <a:p>
            <a:pPr>
              <a:defRPr sz="1600"/>
            </a:pPr>
            <a:r>
              <a:t>  - Behavioral, social communication amelioration of deficits</a:t>
            </a:r>
          </a:p>
          <a:p>
            <a:pPr>
              <a:defRPr sz="1600"/>
            </a:pPr>
            <a:r>
              <a:t>  - Social deficits/interaction not progressing is school setting</a:t>
            </a:r>
          </a:p>
          <a:p>
            <a:pPr>
              <a:defRPr sz="1600"/>
            </a:pPr>
            <a:r>
              <a:t>  - Independence and safety,</a:t>
            </a:r>
          </a:p>
          <a:p>
            <a:pPr>
              <a:defRPr sz="1600"/>
            </a:pPr>
            <a:r>
              <a:t>  - Long term functioning</a:t>
            </a:r>
          </a:p>
          <a:p>
            <a:pPr>
              <a:defRPr sz="1600"/>
            </a:pPr>
            <a:r>
              <a:t>- As with any medically necessary care, if they do not receive it, it negatively impacts their current functioning across settings, their overall treatment program, and their future health and functioning. In short, there are lifelong consequences beyond the quality of their education.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Best available evidence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Preponderance of evidence from multiple scientific studies.</a:t>
            </a:r>
          </a:p>
          <a:p>
            <a:pPr>
              <a:defRPr sz="1600"/>
            </a:pPr>
            <a:r>
              <a:t>- Criteria for evidence-based interventions, National Clearinghouse on Autism Evidence and Practice:</a:t>
            </a:r>
          </a:p>
          <a:p>
            <a:pPr>
              <a:defRPr sz="1600"/>
            </a:pPr>
            <a:r>
              <a:t>  - At least 2 high-quality group-design studies conducted by at least 2 different researchers or groups OR</a:t>
            </a:r>
          </a:p>
          <a:p>
            <a:pPr>
              <a:defRPr sz="1600"/>
            </a:pPr>
            <a:r>
              <a:t>  - At least 5 high-quality single-case design studies conducted by at least 3 different researchers or research groups with a total of at least 20 participants across studies OR</a:t>
            </a:r>
          </a:p>
          <a:p>
            <a:pPr>
              <a:defRPr sz="1600"/>
            </a:pPr>
            <a:r>
              <a:t>  - A combination of at least 1 high-quality group-design study and at least 3 high-quality single-case design studies conducted by at least 2 different research groups</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Legal Basis for Medicaid and Insurance Funding in School Settings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Mandates</a:t>
            </a:r>
          </a:p>
          <a:p>
            <a:pPr>
              <a:defRPr sz="1600"/>
            </a:pPr>
            <a:r>
              <a:t>- MHPAEA (Federal mental health parity)</a:t>
            </a:r>
          </a:p>
          <a:p>
            <a:pPr>
              <a:defRPr sz="1600"/>
            </a:pPr>
            <a:r>
              <a:t>- State mental health parity laws</a:t>
            </a:r>
          </a:p>
          <a:p>
            <a:pPr>
              <a:defRPr sz="1600"/>
            </a:pPr>
            <a:r>
              <a:t>- Contract</a:t>
            </a:r>
          </a:p>
          <a:p>
            <a:pPr>
              <a:defRPr sz="1600"/>
            </a:pPr>
            <a:r>
              <a:t>- Medicaid EPSDT</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Insurance-Mandates - *Burke v. IBC* (Pa. 2017)</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Medically necessary care had to be provided in school setting notwithstanding general exclusion in policy.</a:t>
            </a:r>
          </a:p>
          <a:p>
            <a:pPr>
              <a:defRPr sz="1600"/>
            </a:pPr>
            <a:r>
              <a:t>- 40 Pa. Cons. Stat. § 764h(c) Coverage under this section shall be subject to copayment, deductible and coinsurance provisions and any other general exclusions or limitations of a health insurance policy or government program to the same extent as other medical services covered by the policy or program are subject to these provisions.</a:t>
            </a:r>
          </a:p>
          <a:p>
            <a:pPr>
              <a:defRPr sz="1600"/>
            </a:pPr>
            <a:r>
              <a:t>- 40 Pa. Cons. Stat. § 764h(f)(1) "Applied behavioral analysis" means the design, implementation and evaluation of environmental modifications, using behavioral stimuli and consequences, to produce socially significant improvement in human behavior or to prevent loss of attained skill or function, including the use of direct observation, measurement and functional analysis of the relations between environment and behavior.</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Insurance-Mandates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"As Mr. Burke stresses and the Law explicitly recognizes, ABA is an environmentally sensitive form of therapy. Ultimately, we simply do not believe that the Legislature intended to permit insurers to exclude coverage in the sensory-laden educational environment where children spend large portions of their days, or to require families to litigate the issue of medical necessity discretely in individual cases to secure such location-specific coverage for the treatment." *Burke v. IBC*, 642 Pa. 691, 710 (Pa. 2017)</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Insurance-Federal Mental Health Parity (MHPAEA)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Excluding coverage of ABA services in locations where they are medically necessary is a Nonquantitative treatment limitation subject to the federal Mental Health Parity and Addiction Equity Act. 29 U.S.C. §1185a; 42 U.S.C. § 300gg-26.</a:t>
            </a:r>
          </a:p>
          <a:p>
            <a:pPr>
              <a:defRPr sz="1600"/>
            </a:pPr>
            <a:r>
              <a:t>  - Cannot have a treatment limitation that applies only to MH condition. 29 U.S.C. § 1185a(a)(3)(A)(ii).</a:t>
            </a:r>
          </a:p>
          <a:p>
            <a:pPr>
              <a:defRPr sz="1600"/>
            </a:pPr>
            <a:r>
              <a:t>  - Cannot have a non quantitative treatment limitation (NQTL) imposed on MH unless the processes, strategies, evidentiary standards or other factors used in applying the NQTL to MH/SUD benefits are comparable to and applied no more stringently than for medical/surgical benefits. 29 U.S.C. § 1185a(a)(3)(A)(ii).</a:t>
            </a:r>
          </a:p>
          <a:p>
            <a:pPr>
              <a:defRPr sz="1600"/>
            </a:pPr>
            <a:r>
              <a:t>    - Application of generally accepted standards of care to MH and M/S</a:t>
            </a:r>
          </a:p>
          <a:p>
            <a:pPr>
              <a:defRPr sz="1600"/>
            </a:pPr>
            <a:r>
              <a:t>    - Restrictions on medically necessary settings</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State Mental Health Parity Acts: California SB 855</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Insurer must follow [?] accepted standards of care and clinical practice guide[lines] or relevant nonprofit health car[e] or professional associat[ion] making medical necessity [?] of care decisions.</a:t>
            </a:r>
          </a:p>
          <a:p>
            <a:pPr>
              <a:defRPr sz="1600"/>
            </a:pPr>
            <a:r>
              <a:t>- Prohibits exclusio[ns] [on the] position that servic[es] [should/could] be or could be coveted [sic — likely "covered"] [by an] entitlement program[s], includ[ing] but not limited to, spec[ial] ed[u]c[at]ion or an individualized educa[tion] [pro]gram.</a:t>
            </a:r>
          </a:p>
          <a:p>
            <a:pPr>
              <a:defRPr sz="1600"/>
            </a:pPr>
            <a:r>
              <a:t>*[Slide badly washed out by backlight/glare on the right two-thirds; words in brackets are uncertain reconstructions from faint, glare-obscured text.]*</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Insurance-Contract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Exclusions for special education services provided by school personnel do not exclude medically necessary behavioral health treatment being delivered in this setting in similar fashion to other community settings.</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EPSDT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Medicaid agency has obligation to cover all coverable medically necessary care for Medicaid eligible children under 21 based on individualized determinations of medical necessity regardless of whether such care is currently in the State Plan. 42 U.S.C. §1396d(r)(5).</a:t>
            </a:r>
          </a:p>
          <a:p>
            <a:pPr>
              <a:defRPr sz="1600"/>
            </a:pPr>
            <a:r>
              <a:t>- Colorado</a:t>
            </a:r>
          </a:p>
          <a:p>
            <a:pPr>
              <a:defRPr sz="1600"/>
            </a:pPr>
            <a:r>
              <a:t>- Missouri</a:t>
            </a:r>
          </a:p>
          <a:p>
            <a:pPr>
              <a:defRPr sz="1600"/>
            </a:pPr>
            <a:r>
              <a:t>- Kansas</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Schools' Obligation to Allow Access to Medically Necessary ABA under ADA and Section 504</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Section 504 of the federal Rehabilitation Act applies to entities which receive federal financial assistance and prohibits discrimination of the basis of disability.</a:t>
            </a:r>
          </a:p>
          <a:p>
            <a:pPr>
              <a:defRPr sz="1600"/>
            </a:pPr>
            <a:r>
              <a:t>- The ADA (Americans with Disabilities Act) was passed after Section 504 and applies to private institutions, workplaces, state-funded entities and other institutions that were not covered under section 504.</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Americans with Disabilities Act (ADA)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Public schools receive federal financial assistance making them subject to both Section 504 of the Rehabilitation Act and the ADA.</a:t>
            </a:r>
          </a:p>
          <a:p>
            <a:pPr>
              <a:defRPr sz="1300"/>
            </a:pPr>
            <a:r>
              <a:t>- When care is medically necessary for a student in the school setting, being deprived of this care results in impediments to access and access that is not equivalent to that of nondisabled students who do not face these heightened health risks in attending and participating in school programs, activities, and services.</a:t>
            </a:r>
          </a:p>
          <a:p>
            <a:pPr>
              <a:defRPr sz="1300"/>
            </a:pPr>
            <a:r>
              <a:t>  - For this reason, it is well established that students using service dogs to increase their independence by assisting them in activities and interactions are entitled to this access in school settings just as they are in other community settings.</a:t>
            </a:r>
          </a:p>
          <a:p>
            <a:pPr>
              <a:defRPr sz="1300"/>
            </a:pPr>
            <a:r>
              <a:t>  - Similarly, students who require support from medical professionals to safely attend schools without compromising their current and long-term treatment and prognosis are entitled to reasonable accommodations to address their healthcare needs.</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ADA/504 ABA in Schools Not Limited by FAPE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Do not have to proceed under IDEA per Supreme Court decision in *Fry v. Napoleon Comm. Sch. Dist.* (2017)</a:t>
            </a:r>
          </a:p>
          <a:p>
            <a:pPr>
              <a:defRPr sz="1600"/>
            </a:pPr>
            <a:r>
              <a:t>- Plaintiffs in *Fry* sought relief under Section 504 for school's refusal to allow child to attend school with her prescribed service dog did not have to exhaust administrative remedies under the IDEA. Supreme Court held that plaintiffs could proceed in federal court without going through IDEA dispute resolution. Gravamen of complaint was something other than denial of a free and appropriate education (FAPE) required by IDEA.</a:t>
            </a:r>
          </a:p>
          <a:p>
            <a:pPr>
              <a:defRPr sz="1600"/>
            </a:pPr>
            <a:r>
              <a:t>- Clues: Could First, could the plaintiff have brought essentially the same claim if the alleged conduct had occurred at a public facility that was not a school—say, a public theater or library? And second, could an adult at the school—say, an employee or visitor—have pressed essentially the same grievance?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non-exemplar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Sandbank, M. et al. (2024) Determining associations between intervention amount and outcomes for young autistic children: A meta-analysis. *JAMA Pediatrics*, 178(8), 763 – 773.</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ADA/504 ABA Medically Necessary ABA in Schools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ADA requires school to make reasonable accommodation to allow child access to medically necessary care in the school setting.</a:t>
            </a:r>
          </a:p>
          <a:p>
            <a:pPr>
              <a:defRPr sz="1600"/>
            </a:pPr>
            <a:r>
              <a:t>- *K.M. v. Tehachapi School Dist.* (E.D. Ca. 2018) (denying motion to dismiss ABA claims where school refused access to medically necessary ABA; court noted allegations showing a lack of investigation to determine whether the accommodation requested was reasonable).</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Z.W. v. Horry County School District, 68 F. 4th 915 (4th Cir. 2023)</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The school had used "ABA-like" strategies in response to ongoing regression. MUSC Neurodevelopmental pediatrician prescribed intensive ABA program provided by BACB-certified or registered personnel across settings, including school, as medically necessary. School refused to consider access claiming that its program was meeting child's educational needs.</a:t>
            </a:r>
          </a:p>
          <a:p>
            <a:pPr>
              <a:defRPr sz="1300"/>
            </a:pPr>
            <a:r>
              <a:t>- "[The "essence" of Z.W.'s beef with the school district is its refusal to permit him to bring his privately supplied and funded ABA therapist to school with him. Z.W. could file essentially the same claim against a library, a museum, or a summer camp. What is more, a non-student visitor (say, a friend, sibling, or other relative) could make a largely identical claim against the school district if it refused to permit an ABA therapist to accompany the visitor to Z.W.'s school."</a:t>
            </a:r>
          </a:p>
          <a:p>
            <a:pPr>
              <a:defRPr sz="1300"/>
            </a:pPr>
            <a:r>
              <a:t>- Also, "[b]ecause Z.W.'s complaint requests nothing that would be "provided at public expense . . . and without charge" to him and his parents, § 1401(9), its "essence" or "crux" does not appear to "concern[] the denial of a FAPE" in either "surface" or "substance," quoting *Fry*, 580 U.S. at 169, 171, 172.)</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Louisiana Act 696—Access to Medically Necessary Behavioral Health Services in Schools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§173. Behavioral health services for students</a:t>
            </a:r>
          </a:p>
          <a:p>
            <a:pPr>
              <a:defRPr sz="1600"/>
            </a:pPr>
            <a:r>
              <a:t>- 10 (A)(1) A public school governing authority shall not prohibit a behavioral health provider from providing behavioral health services to a student at school during school hours if the student's parent or legal guardian requests such services from the provider.</a:t>
            </a:r>
          </a:p>
          <a:p>
            <a:pPr>
              <a:defRPr sz="1600"/>
            </a:pPr>
            <a:r>
              <a:t>- (2) Not later than January 1, 2019, each public school governing authority shall adopt a policy to implement the provisions of this Section . . . .</a:t>
            </a:r>
          </a:p>
          <a:p>
            <a:pPr>
              <a:defRPr sz="1600"/>
            </a:pPr>
            <a:r>
              <a:t>- Not explicitly cover ABA/LABAs, constraints on time/location interfere with access based on nature of ABA</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Florida HB 1401</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ABA Techs included in personnel who can provide services in school pursuant to Florida's statute on Collaboration of public and private instructional personnel. Fla. Stat. § 1003.572.</a:t>
            </a:r>
          </a:p>
          <a:p>
            <a:pPr>
              <a:defRPr sz="1600"/>
            </a:pPr>
            <a:r>
              <a:t>- Florida HB 1401 passed House last session.</a:t>
            </a:r>
          </a:p>
          <a:p>
            <a:pPr>
              <a:defRPr sz="1600"/>
            </a:pPr>
            <a:r>
              <a:t>- Previously passed legislation clarifying broad scope of Medicaid's coverage obligations.</a:t>
            </a:r>
          </a:p>
          <a:p>
            <a:pPr>
              <a:defRPr sz="1600"/>
            </a:pPr>
            <a:r>
              <a:t>- Other states looking at legislation.</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Colorado HB22-1260-Codified at Colo Rev. State § 22-20-121</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Preamble recognizes that generally accepted standards of care require that ABA treatment be available across settings, including schools; that insurance and Medicaid have obligations to cover medically necessary care in school settings; that no family should have to choose between a child attending public school or receiving access to medically necessary services; and that ensuring that children have access to these services will also improve the efficacy of their treatment and their integration into the community, as well as reduce long-term costs to the state.</a:t>
            </a:r>
          </a:p>
          <a:p>
            <a:pPr>
              <a:defRPr sz="1300"/>
            </a:pPr>
            <a:r>
              <a:t>- Children have a right to reasonable accommodations allow access to prescribed medical care necessary for the child to attend school without risks to his or her health and functioning</a:t>
            </a:r>
          </a:p>
          <a:p>
            <a:pPr>
              <a:defRPr sz="1300"/>
            </a:pPr>
            <a:r>
              <a:t>- Statute requires that SDs must have policy that addresses process in which a private health care specialist may observe the student in the school setting, collaborate with instructional personnel in the school setting, and provide medically necessary treatment in the school setting as required by [section 504] and {the ADA}</a:t>
            </a:r>
          </a:p>
          <a:p>
            <a:pPr>
              <a:defRPr sz="1300"/>
            </a:pPr>
            <a:r>
              <a:t>- SDs must provide data indicating number of requests for access by private health care providers and whether access was approved or denied.</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S.C. Dep't of Education Memorandum</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Acknowledges difficulties of families in obtaining ACCESS</a:t>
            </a:r>
          </a:p>
          <a:p>
            <a:pPr>
              <a:defRPr sz="1600"/>
            </a:pPr>
            <a:r>
              <a:t>- Acknowledges the applicability of the ADA and Section 504.</a:t>
            </a:r>
          </a:p>
          <a:p>
            <a:pPr>
              <a:defRPr sz="1600"/>
            </a:pPr>
            <a:r>
              <a:t>- Addresses requests for the STUDENT'S qualified healthcare provider to provide treatment in the school setting.</a:t>
            </a:r>
          </a:p>
          <a:p>
            <a:pPr>
              <a:defRPr sz="1600"/>
            </a:pPr>
            <a:r>
              <a:t>- Requires comprehensive case-by-case consideration of the accommodation request.</a:t>
            </a:r>
          </a:p>
          <a:p>
            <a:pPr>
              <a:defRPr sz="1600"/>
            </a:pPr>
            <a:r>
              <a:t>- Prohibits blanket denials of this type of request.</a:t>
            </a:r>
          </a:p>
          <a:p>
            <a:pPr>
              <a:defRPr sz="1600"/>
            </a:pPr>
            <a:r>
              <a:t>- Encourages collaboration so students can reach their FULL potential.</a:t>
            </a:r>
          </a:p>
          <a:p>
            <a:pPr>
              <a:defRPr sz="1600"/>
            </a:pPr>
            <a:r>
              <a:t>*[Inset image: a memorandum letterhead reading "STATE OF SOUTH CAROLINA / DEPARTMENT OF EDUCATION / MEMORANDUM" with TO/FROM/DATE/RE fields, text too small to transcribe reliably]*</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Process for Requesting Access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Parent identifies child as a person with a disability seeking accommodations under the ADA/504 to access medically necessary care prescribed in the school setting by a qualified healthcare practitioner.</a:t>
            </a:r>
          </a:p>
          <a:p>
            <a:pPr>
              <a:defRPr sz="1300"/>
            </a:pPr>
            <a:r>
              <a:t>- Parents must request access for their child's qualified health provider to provide medically necessary treatment (ABA) in the school setting.</a:t>
            </a:r>
          </a:p>
          <a:p>
            <a:pPr>
              <a:defRPr sz="1300"/>
            </a:pPr>
            <a:r>
              <a:t>  - Reference ADA and any applicable state law or guidance</a:t>
            </a:r>
          </a:p>
          <a:p>
            <a:pPr>
              <a:defRPr sz="1300"/>
            </a:pPr>
            <a:r>
              <a:t>  - Demonstrate medical necessity.</a:t>
            </a:r>
          </a:p>
          <a:p>
            <a:pPr>
              <a:defRPr sz="1300"/>
            </a:pPr>
            <a:r>
              <a:t>  - Define the access requested.</a:t>
            </a:r>
          </a:p>
          <a:p>
            <a:pPr>
              <a:defRPr sz="1300"/>
            </a:pPr>
            <a:r>
              <a:t>    - The initial request for access is likely necessary to assess medical necessity and design appropriate programming in the school setting.</a:t>
            </a:r>
          </a:p>
          <a:p>
            <a:pPr>
              <a:defRPr sz="1300"/>
            </a:pPr>
            <a:r>
              <a:t>  - Have an insurance/Medicaid-funded provider ready/willing/able to provide the treatment.</a:t>
            </a:r>
          </a:p>
          <a:p>
            <a:pPr>
              <a:defRPr sz="1300"/>
            </a:pPr>
            <a:r>
              <a:t>- Schools are then to consider and engage in interactive process to investigate and determine how the request can reasonably be accommodated.(classroom procedures, insurance, background checks, etc.)</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Individual considerations regarding medically necessary access to care in school settings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Some examples:</a:t>
            </a:r>
          </a:p>
          <a:p>
            <a:pPr>
              <a:defRPr sz="1600"/>
            </a:pPr>
            <a:r>
              <a:t>- Lack of skill acquisition in shared treatment domain areas (e.g., AAC, ADLS, etc.)</a:t>
            </a:r>
          </a:p>
          <a:p>
            <a:pPr>
              <a:defRPr sz="1600"/>
            </a:pPr>
            <a:r>
              <a:t>- Social deficits that are improving in ABA but not "keeping up" in school</a:t>
            </a:r>
          </a:p>
          <a:p>
            <a:pPr>
              <a:defRPr sz="1600"/>
            </a:pPr>
            <a:r>
              <a:t>- Safety concerns not successfully remediated by the IEP goals/IEP services</a:t>
            </a:r>
          </a:p>
          <a:p>
            <a:pPr>
              <a:defRPr sz="1600"/>
            </a:pPr>
            <a:r>
              <a:t>- Interfering behaviors are reduced/stabilized in the home, community, and center but occur at high rates in school</a:t>
            </a:r>
          </a:p>
          <a:p>
            <a:pPr>
              <a:defRPr sz="1600"/>
            </a:pPr>
            <a:r>
              <a:t>- Generalization barriers not remediated with care coordination with the IEP team</a:t>
            </a:r>
          </a:p>
          <a:p>
            <a:pPr>
              <a:defRPr sz="1600"/>
            </a:pPr>
            <a:r>
              <a:t>- Behavioral contrast not successfully remediated without direct Clinical ABA intervention</a:t>
            </a:r>
          </a:p>
          <a:p>
            <a:pPr>
              <a:defRPr sz="1600"/>
            </a:pPr>
            <a:r>
              <a:t>- Clinical ABA would increase student independence and/or reduction of severe behavior</a:t>
            </a:r>
          </a:p>
          <a:p>
            <a:pPr>
              <a:defRPr sz="1600"/>
            </a:pPr>
            <a:r>
              <a:t>- Clinical ABA would remediate barriers that reduce adult placement options (e.g., limited living situation options)</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Behavioral Contrast</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*[Cartoon image: a taco-shaped cat character labeled "TACOCAT" saying "I AM A PALINDROME!"]*</a:t>
            </a:r>
          </a:p>
          <a:p>
            <a:pPr>
              <a:defRPr sz="1600"/>
            </a:pPr>
            <a:r>
              <a:t>| Non Treatment Setting | Treatment Setting |</a:t>
            </a:r>
          </a:p>
          <a:p>
            <a:pPr>
              <a:defRPr sz="1600"/>
            </a:pPr>
            <a:r>
              <a:t>|---|---|</a:t>
            </a:r>
          </a:p>
          <a:p>
            <a:pPr>
              <a:defRPr sz="1600"/>
            </a:pPr>
            <a:r>
              <a:t>| Attention is still given for the behavior. Oppositional behavior increases | Attention is withheld for behavior. Oppositional behavior decreases |</a:t>
            </a:r>
          </a:p>
          <a:p>
            <a:pPr>
              <a:defRPr sz="1600"/>
            </a:pPr>
            <a:r>
              <a:t>*[Arrows point up from the "Non Treatment Setting" box and down from the "Treatment Setting" box, illustrating the contrast in outcomes.]*</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Medical Necessity for ABA in school assessment tool</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*[Two-panel table graphic. Left panel:]*</a:t>
            </a:r>
          </a:p>
          <a:p>
            <a:pPr>
              <a:defRPr sz="1300"/>
            </a:pPr>
            <a:r>
              <a:t>| Cost of Entry | Metric | Response |</a:t>
            </a:r>
          </a:p>
          <a:p>
            <a:pPr>
              <a:defRPr sz="1300"/>
            </a:pPr>
            <a:r>
              <a:t>|---|---|---|</a:t>
            </a:r>
          </a:p>
          <a:p>
            <a:pPr>
              <a:defRPr sz="1300"/>
            </a:pPr>
            <a:r>
              <a:t>| CE 1 | Can reasonable accommodations meet the needs of the student (See "Reasonable Accommodations" tab) | |</a:t>
            </a:r>
          </a:p>
          <a:p>
            <a:pPr>
              <a:defRPr sz="1300"/>
            </a:pPr>
            <a:r>
              <a:t>| CE 2 | Is the Clinical ABA treatment plan is aligned with symptoms presented from the diagnosis | |</a:t>
            </a:r>
          </a:p>
          <a:p>
            <a:pPr>
              <a:defRPr sz="1300"/>
            </a:pPr>
            <a:r>
              <a:t>| CE 3 | Would the treatment be necessary across all settings (ie the public library test) | |</a:t>
            </a:r>
          </a:p>
          <a:p>
            <a:pPr>
              <a:defRPr sz="1300"/>
            </a:pPr>
            <a:r>
              <a:t>| CE 4 | Are the ABA treatment plan goals contextually appropriate to be run in the school setting? | |</a:t>
            </a:r>
          </a:p>
          <a:p>
            <a:pPr>
              <a:defRPr sz="1300"/>
            </a:pPr>
            <a:r>
              <a:t>| CE 5 | Do you have a medical referral from the physician stating that Clinical ABA is medically necessary in the school setting for the prescribed dosage as outlined in your treatment plan? | |</a:t>
            </a:r>
          </a:p>
          <a:p>
            <a:pPr>
              <a:defRPr sz="1300"/>
            </a:pPr>
            <a:r>
              <a:t>| CE 6 | Has the Clinical ABA treatment (in school locations) been approved as medically necessary by another party (ie funder, physician...)? | |</a:t>
            </a:r>
          </a:p>
          <a:p>
            <a:pPr>
              <a:defRPr sz="1300"/>
            </a:pPr>
            <a:r>
              <a:t>| | TOTAL SCORE | |</a:t>
            </a:r>
          </a:p>
          <a:p>
            <a:pPr>
              <a:defRPr sz="1300"/>
            </a:pPr>
            <a:r>
              <a:t>| Medical Necessity Criteria | Metric | Response |</a:t>
            </a:r>
          </a:p>
          <a:p>
            <a:pPr>
              <a:defRPr sz="1300"/>
            </a:pPr>
            <a:r>
              <a:t>|---|---|---|</a:t>
            </a:r>
          </a:p>
          <a:p>
            <a:pPr>
              <a:defRPr sz="1300"/>
            </a:pPr>
            <a:r>
              <a:t>| MC1 | Is the student experiencing a lack of skill acquisition in the treatment domain areas shared (e.g. AAC, ADLS, etc.) in the ABA Treatment Plan in the school setting (e.g. not meeting at least 50% of IEP goals but making significant progress on similar domain area ABA Treatment Plan goals such as at least 70% of short term benchmarks)? | |</a:t>
            </a:r>
          </a:p>
          <a:p>
            <a:pPr>
              <a:defRPr sz="1300"/>
            </a:pPr>
            <a:r>
              <a:t>| MC2 | Is the student experiencing social deficits at school that are making adequate progress on the ABA treatment plan (e.g. how to address bullying) but remains a barrier in school? | |</a:t>
            </a:r>
          </a:p>
          <a:p>
            <a:pPr>
              <a:defRPr sz="1300"/>
            </a:pPr>
            <a:r>
              <a:t>| MC3 | Does the student experience safety concerns in the school setting that are not successfully addressed? | |</a:t>
            </a:r>
          </a:p>
          <a:p>
            <a:pPr>
              <a:defRPr sz="1300"/>
            </a:pPr>
            <a:r>
              <a:t>| MC4 | Are maladaptive interfering behaviors reduced in other settings but still occur at high rates in the school setting due to inadvertent staff or peer reinforcement? | |</a:t>
            </a:r>
          </a:p>
          <a:p>
            <a:pPr>
              <a:defRPr sz="1300"/>
            </a:pPr>
            <a:r>
              <a:t>| MC5 | Are generalization barriers not successfully remediated through at least 3 months of care coordination with IEP team? | |</a:t>
            </a:r>
          </a:p>
          <a:p>
            <a:pPr>
              <a:defRPr sz="1300"/>
            </a:pPr>
            <a:r>
              <a:t>| MC6 | Is there evidence of behavioral contrast (e.g. behaviors only occurring in non-clinic settings) that are not being successfully remediated without direct intervention from ABA team? | |</a:t>
            </a:r>
          </a:p>
          <a:p>
            <a:pPr>
              <a:defRPr sz="1300"/>
            </a:pPr>
            <a:r>
              <a:t>| MC7 | Would the addition of Clinical ABA treatment in the school setting result in increased student independence and/or reduction of severe behavior? | |</a:t>
            </a:r>
          </a:p>
          <a:p>
            <a:pPr>
              <a:defRPr sz="1300"/>
            </a:pPr>
            <a:r>
              <a:t>| MC8 | Would the addition of Clinical ABA treatment result in remediation of barriers that reduce adult placement options for the student? | |</a:t>
            </a:r>
          </a:p>
          <a:p>
            <a:pPr>
              <a:defRPr sz="1300"/>
            </a:pPr>
            <a:r>
              <a:t>| | TOTAL SCORE | |</a:t>
            </a:r>
          </a:p>
          <a:p>
            <a:pPr>
              <a:defRPr sz="1300"/>
            </a:pPr>
            <a:r>
              <a:t>*[Right panel, headed "Instructions for Observation Data Sheet" with three numbered paragraphs about collecting teacher-contact and client-performance data, followed by an "Observation Data Sheet" table with columns for Observation 1/2/3 dates and rows: Teacher Contacts (Interactions) — 1. Clearly stated expectations delivered, 2. Corrective feedback delivered, 3. Praise delivered/Positive acknowledgement; Client Performance — 1. Follows Individual Instructions (1st time), 2. Follows Whole Group Instructions (1st time), 3. Observational Learning (look to peers for direction), 4. On Task Intervals (5min), 5. Engages in self-advocacy appropriately. Below that, an "ABC Data" table with columns Antecedent / Context / Consequence and rows Behavior 1 through Behavior 4, all blank.]*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non-exemplar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Sandbank, M. et al. (2024) Determining associations between intervention amount and outcomes for young autistic children: A meta-analysis. *JAMA Pediatrics*, 178(8), 763 – 773.</a:t>
            </a:r>
          </a:p>
          <a:p>
            <a:pPr>
              <a:defRPr sz="1600"/>
            </a:pPr>
            <a:r>
              <a:t>- Several behavior analysts who examined article, studies included and excluded, analysis methods by several behavior analysts identified many issues.</a:t>
            </a:r>
          </a:p>
          <a:p>
            <a:pPr>
              <a:defRPr sz="1600"/>
            </a:pPr>
            <a:r>
              <a:t>  - In "behavioral" category, authors lumped together studies that varied across several dimensions:</a:t>
            </a:r>
          </a:p>
          <a:p>
            <a:pPr>
              <a:defRPr sz="1600"/>
            </a:pPr>
            <a:r>
              <a:t>    - Focused and comprehensive interventions (~ 70% focused - low intensity; excluded at least 7 studies of comprehensive intervention)</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Common Denial Reasons for Clinical ABA in School</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Concerns Expressed by Some Schools | Rebuttal |</a:t>
            </a:r>
          </a:p>
          <a:p>
            <a:pPr>
              <a:defRPr sz="1300"/>
            </a:pPr>
            <a:r>
              <a:t>|---|---|</a:t>
            </a:r>
          </a:p>
          <a:p>
            <a:pPr>
              <a:defRPr sz="1300"/>
            </a:pPr>
            <a:r>
              <a:t>| 1. ABA as a pull out service is disruptive to the classroom and will interfere with educational minutes | ABA is mainly a push in service and is no more disruptive than related service providers delivering treatment in a push in model (e.g OT, Speech). There is ample research supporting the effectiveness of a push in model. RBTs are not more disruptive than paraeducators in a classroom. Cotreatment is often delivered in a school setting in addition to being an effective treatment model in medical settings. Many students requiring intensive, clinical grade treatment engage in interfering behaviors in related service sessions, reducing progress which can be successfully remediated by cotreating with the clinical ABA team. |</a:t>
            </a:r>
          </a:p>
          <a:p>
            <a:pPr>
              <a:defRPr sz="1300"/>
            </a:pPr>
            <a:r>
              <a:t>| 2. This ABA schedule will interfere with other related services/school activities/teaching time | FERPA |</a:t>
            </a:r>
          </a:p>
          <a:p>
            <a:pPr>
              <a:defRPr sz="1300"/>
            </a:pPr>
            <a:r>
              <a:t>| 3. We cannot allow your staff in because of FERPA concerns | The IEP is separate for medical services and should not does not preclude a student's right to access medical treatment. Progress on IEP goals does not have any correlation to medical necessity as you cannot share IEP medical goals. IEP goals do not address remediation of medical diagnoses. They address ensuring a student is able to access their education for "merely more than de minimus educational benefit" and does not guarantee any remediation of medical conditions. Ask them to define adequate progress and for a copy of their policy that outlines how they determine whether a student is making adequate progress. |</a:t>
            </a:r>
          </a:p>
          <a:p>
            <a:pPr>
              <a:defRPr sz="1300"/>
            </a:pPr>
            <a:r>
              <a:t>| 4. The student does not need clinical ABA in school because they are progressing making adequate progress on their IEP goals | Educational vs Clinical ABA |</a:t>
            </a:r>
          </a:p>
          <a:p>
            <a:pPr>
              <a:defRPr sz="1300"/>
            </a:pPr>
            <a:r>
              <a:t>| 5. We already provide ABA in school/We have a BCBA on staff/RBT in the classroom so we don't need you | Evaluate the school program to determine if the school "ABA" services meet the same criteria as the clinical ABA service. |</a:t>
            </a:r>
          </a:p>
          <a:p>
            <a:pPr>
              <a:defRPr sz="1300"/>
            </a:pPr>
            <a:r>
              <a:t>| 6. We cannot allow your staff in due to confidentiality/privacy concerns for the other students | What are your processes for your volunteers? We are happy to accommodate those processes. |</a:t>
            </a:r>
          </a:p>
          <a:p>
            <a:pPr>
              <a:defRPr sz="1300"/>
            </a:pPr>
            <a:r>
              <a:t>| 7. We cannot allow ABA in school due to liability issues | ABA providers will need to add school locations to their liability insurance policies. Provide a copy to the district as this should satisfy this requirement. (See model policy) |</a:t>
            </a:r>
          </a:p>
          <a:p>
            <a:pPr>
              <a:defRPr sz="1300"/>
            </a:pPr>
            <a:r>
              <a:t>| 8. We cannot allow your staff in as we have not vetted them. This is a safety concern to allow non-district staff in the classroom | ABA providers should provide background checks or offer to have them fingerprinted using whatever system the district uses. (See model policy) Ask how volunteers, subteachers, etc are vetted and offer to do the same or equivalent. |</a:t>
            </a:r>
          </a:p>
          <a:p>
            <a:pPr>
              <a:defRPr sz="1300"/>
            </a:pPr>
            <a:r>
              <a:t>| 9. Our nurse does not agree this service is medically necessary | Has your nurse spoken with the student's physician and does the nurse disagree with the physician and diagnostician's prescription and diagnosis? |</a:t>
            </a:r>
          </a:p>
          <a:p>
            <a:pPr>
              <a:defRPr sz="1300"/>
            </a:pPr>
            <a:r>
              <a:t>| 10. It would be inequitable to other students to allow this student access to clinical ABA in the classroom | It is inequitable to expect this student to attend school without addressing their medical needs, especially when other students' needs are being met by default (i.e., not requiring medical support). |</a:t>
            </a:r>
          </a:p>
          <a:p>
            <a:pPr>
              <a:defRPr sz="1300"/>
            </a:pPr>
            <a:r>
              <a:t>| 11. Rather than adding clinical ABA, we should be discussing a change of placement to a more restrictive setting. | This violates LRE. Clinical ABA is no more intrusive than adding SLP or OT services to an IEP and should not constitute a change of placement especially as ABA will allow students to access even less restrictive settings and gain skills necessary to move to a less restrictive setting. Clinical ABA is proven to reduce the need for additional IEP services over time, potentially resulting in exiting an IEP. |</a:t>
            </a:r>
          </a:p>
          <a:p>
            <a:pPr>
              <a:defRPr sz="1300"/>
            </a:pPr>
            <a:r>
              <a:t>*[Note: the "FERPA" heading in row 2/3 and the rebuttal cell alignment above reflect the row grouping as printed on the slide; some rebuttal text spans multiple concern rows on the projected table.]*</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Interactive Process under ADA/504</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The obligation is to make reasonable accommodations and modifications to policies. Good-faith dialogue.</a:t>
            </a:r>
          </a:p>
          <a:p>
            <a:pPr>
              <a:defRPr sz="1600"/>
            </a:pPr>
            <a:r>
              <a:t>- Section 504 and the ADA allow public institutions to deny requests for accommodation where the accommodation would impose an undue hardship or a direct threat to the safety of employees or others.</a:t>
            </a:r>
          </a:p>
          <a:p>
            <a:pPr>
              <a:defRPr sz="1600"/>
            </a:pPr>
            <a:r>
              <a:t>- Allowing outside providers to deliver services in schools is not uncommon</a:t>
            </a:r>
          </a:p>
          <a:p>
            <a:pPr>
              <a:defRPr sz="1600"/>
            </a:pPr>
            <a:r>
              <a:t>- If issues are raised, get clarification and details as specific as possible</a:t>
            </a:r>
          </a:p>
          <a:p>
            <a:pPr>
              <a:defRPr sz="1600"/>
            </a:pPr>
            <a:r>
              <a:t>- Compare and contrast to other scenarios</a:t>
            </a:r>
          </a:p>
          <a:p>
            <a:pPr>
              <a:defRPr sz="1600"/>
            </a:pPr>
            <a:r>
              <a:t>  - What other third parties are allowed in the building?</a:t>
            </a:r>
          </a:p>
          <a:p>
            <a:pPr>
              <a:defRPr sz="1600"/>
            </a:pPr>
            <a:r>
              <a:t>  - What do you require of those people before entering? (background checks, bonding?)</a:t>
            </a:r>
          </a:p>
          <a:p>
            <a:pPr>
              <a:defRPr sz="1600"/>
            </a:pPr>
            <a:r>
              <a:t>- Offer ways to ameliorate named concerns. Work collaboratively on logistics that do not interfere with the accomplishment of treatment goals.</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Working in school settings as an outside healthcare provider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First impression is key</a:t>
            </a:r>
          </a:p>
          <a:p>
            <a:pPr>
              <a:defRPr sz="1600"/>
            </a:pPr>
            <a:r>
              <a:t>- Be warm, appreciative, and engaging.</a:t>
            </a:r>
          </a:p>
          <a:p>
            <a:pPr>
              <a:defRPr sz="1600"/>
            </a:pPr>
            <a:r>
              <a:t>  - How you first present will set the groundwork for how the IEP team responds to your presence and your suggestions.</a:t>
            </a:r>
          </a:p>
          <a:p>
            <a:pPr>
              <a:defRPr sz="1600"/>
            </a:pPr>
            <a:r>
              <a:t>- Ensure the team knows you're not there to judge their performance; you are providing medical treatment to a child.</a:t>
            </a:r>
          </a:p>
          <a:p>
            <a:pPr>
              <a:defRPr sz="1600"/>
            </a:pPr>
            <a:r>
              <a:t>- Make your end goal known.</a:t>
            </a:r>
          </a:p>
          <a:p>
            <a:pPr>
              <a:defRPr sz="1600"/>
            </a:pPr>
            <a:r>
              <a:t>  - The goal is for students to be self-sufficient and for us to exit the "medical" support</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Skills needed for effective collaboration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Cultural awareness of clients and their circle of supports</a:t>
            </a:r>
          </a:p>
          <a:p>
            <a:pPr>
              <a:defRPr sz="1600"/>
            </a:pPr>
            <a:r>
              <a:t>  - Schools and classrooms are their own cultures</a:t>
            </a:r>
          </a:p>
          <a:p>
            <a:pPr>
              <a:defRPr sz="1600"/>
            </a:pPr>
            <a:r>
              <a:t>- Be a good listener</a:t>
            </a:r>
          </a:p>
          <a:p>
            <a:pPr>
              <a:defRPr sz="1600"/>
            </a:pPr>
            <a:r>
              <a:t>  - Active listening is a skill many are not taught</a:t>
            </a:r>
          </a:p>
          <a:p>
            <a:pPr>
              <a:defRPr sz="1600"/>
            </a:pPr>
            <a:r>
              <a:t>- Be a good observer</a:t>
            </a:r>
          </a:p>
          <a:p>
            <a:pPr>
              <a:defRPr sz="1600"/>
            </a:pPr>
            <a:r>
              <a:t>  - Be a behavioral detective</a:t>
            </a:r>
          </a:p>
          <a:p>
            <a:pPr>
              <a:defRPr sz="1600"/>
            </a:pPr>
            <a:r>
              <a:t>- Think/act like a behavior analyst</a:t>
            </a:r>
          </a:p>
          <a:p>
            <a:pPr>
              <a:defRPr sz="1600"/>
            </a:pPr>
            <a:r>
              <a:t>- Be critical of immediate results without clear rationales</a:t>
            </a:r>
          </a:p>
          <a:p>
            <a:pPr>
              <a:defRPr sz="1600"/>
            </a:pPr>
            <a:r>
              <a:t>- Be analytical</a:t>
            </a:r>
          </a:p>
          <a:p>
            <a:pPr>
              <a:defRPr sz="1600"/>
            </a:pPr>
            <a:r>
              <a:t>- Stay current with research on trauma</a:t>
            </a:r>
          </a:p>
          <a:p>
            <a:pPr>
              <a:defRPr sz="1600"/>
            </a:pPr>
            <a:r>
              <a:t>- Continue to challenge yourself and what you know about trauma assumed care</a:t>
            </a:r>
          </a:p>
          <a:p>
            <a:pPr>
              <a:defRPr sz="1600"/>
            </a:pPr>
            <a:r>
              <a:t>*[Diagram: two rows of boxes connected by arrows, showing the eight items above in sequence, left to right, top row then bottom row.]*</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Medicaid HCBS Settings Rule panel</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Pat Martelle, LCSW — Moderator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[?]doff, Esq — Associate Director, Idaho Legal[?]</a:t>
            </a:r>
          </a:p>
          <a:p>
            <a:pPr>
              <a:defRPr sz="1600"/>
            </a:pPr>
            <a:r>
              <a:t>- Brittany Shipley, [?] — Child and Family Advoc[?]</a:t>
            </a:r>
          </a:p>
          <a:p>
            <a:pPr>
              <a:defRPr sz="1600"/>
            </a:pPr>
            <a:r>
              <a:t>yes.idaho.gov</a:t>
            </a:r>
          </a:p>
          <a:p>
            <a:pPr>
              <a:defRPr sz="1600"/>
            </a:pPr>
            <a:r>
              <a:t>*Official Government Website*</a:t>
            </a:r>
          </a:p>
          <a:p>
            <a:pPr>
              <a:defRPr sz="1600"/>
            </a:pPr>
            <a:r>
              <a:t>YOUTH EMPOWERMENT SERVICES</a:t>
            </a:r>
          </a:p>
          <a:p>
            <a:pPr>
              <a:defRPr sz="1600"/>
            </a:pPr>
            <a:r>
              <a:t>- Getting Started</a:t>
            </a:r>
          </a:p>
          <a:p>
            <a:pPr>
              <a:defRPr sz="1600"/>
            </a:pPr>
            <a:r>
              <a:t>- Tools</a:t>
            </a:r>
          </a:p>
          <a:p>
            <a:pPr>
              <a:defRPr sz="1600"/>
            </a:pPr>
            <a:r>
              <a:t>- Resources</a:t>
            </a:r>
          </a:p>
          <a:p>
            <a:pPr>
              <a:defRPr sz="1600"/>
            </a:pPr>
            <a:r>
              <a:t>- About YES</a:t>
            </a:r>
          </a:p>
          <a:p>
            <a:pPr>
              <a:defRPr sz="1600"/>
            </a:pPr>
            <a:r>
              <a:t>- Crisis Resources</a:t>
            </a:r>
          </a:p>
          <a:p>
            <a:pPr>
              <a:defRPr sz="1600"/>
            </a:pPr>
            <a:r>
              <a:t>*In crisis? If you are considering suicide or need to talk, you can call or text 988 — the Idaho Crisis &amp; Suicide Hotline. If you feel you cannot keep safe, go to the nearest emergency department or call 911.*</a:t>
            </a:r>
          </a:p>
          <a:p>
            <a:pPr>
              <a:defRPr sz="1600"/>
            </a:pPr>
            <a:r>
              <a:t>- Welcome to YES — Welcome to Youth Empowerment Services (YES)! ... Empowerment Services (YES) is Idaho's [?]</a:t>
            </a:r>
          </a:p>
          <a:p>
            <a:pPr>
              <a:defRPr sz="1600"/>
            </a:pPr>
            <a:r>
              <a:t>- Getting Started — Find the information you need to get involved with YES. Quick Start Guide</a:t>
            </a:r>
          </a:p>
          <a:p>
            <a:pPr>
              <a:defRPr sz="1600"/>
            </a:pPr>
            <a:r>
              <a:t>- Tools — Learn about tools used in the YES system of care. Identifying Strengths and Needs</a:t>
            </a:r>
          </a:p>
          <a:p>
            <a:pPr>
              <a:defRPr sz="1600"/>
            </a:pPr>
            <a:r>
              <a:t>SCAN ME</a:t>
            </a:r>
          </a:p>
          <a:p>
            <a:pPr>
              <a:defRPr sz="1600"/>
            </a:pPr>
            <a:r>
              <a:t>TO SUBMIT A QUESTIO[N]</a:t>
            </a:r>
          </a:p>
          <a:p>
            <a:pPr>
              <a:defRPr sz="1600"/>
            </a:pPr>
            <a:r>
              <a:t>*[Logo, bottom right, partial: "behaviorimagin[?]"]*</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SETTINGS RULE – SOME BACKGROUND</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In 2014, the Centers for Medicare and Medicaid Services (CMS) published a final rule with new requirements for home- and community-based services (HCBS) waiver programs.</a:t>
            </a:r>
          </a:p>
          <a:p>
            <a:pPr>
              <a:defRPr sz="1600"/>
            </a:pPr>
            <a:r>
              <a:t>What are HCBS waiver programs?</a:t>
            </a:r>
          </a:p>
          <a:p>
            <a:pPr>
              <a:defRPr sz="1600"/>
            </a:pPr>
            <a:r>
              <a:t>- States have the option to develop HCBS waiver programs to meet the needs of people who need long-term care services and support in their homes or communities rather than institutional settings.</a:t>
            </a:r>
          </a:p>
          <a:p>
            <a:pPr>
              <a:defRPr sz="1600"/>
            </a:pPr>
            <a:r>
              <a:t>- Upon demonstrating that the waiver program meets requirements, the States can "waive" certain other Medicaid program requirements.</a:t>
            </a:r>
          </a:p>
          <a:p>
            <a:pPr>
              <a:defRPr sz="1600"/>
            </a:pPr>
            <a:r>
              <a:t>- States can develop HCBS waiver programs targeting groups of people that would otherwise be at risk of institutionalization, such as the elderly or individuals with intellectual disability or autism.</a:t>
            </a:r>
          </a:p>
          <a:p>
            <a:pPr>
              <a:defRPr sz="1600"/>
            </a:pPr>
            <a:r>
              <a:t>- Several million people receive benefits through HCBS waiver programs.</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HCBS WAIVER PROGRAMS AND THE SETTINGS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The acronym here matters: HOME—and COMMUNITY-Based Services</a:t>
            </a:r>
          </a:p>
          <a:p>
            <a:pPr>
              <a:defRPr sz="1600"/>
            </a:pPr>
            <a:r>
              <a:t>- The waiver programs are intended to allow individuals to receive long-term services and support in their home and community rather than in an institutional setting if they prefer.</a:t>
            </a:r>
          </a:p>
          <a:p>
            <a:pPr>
              <a:defRPr sz="1600"/>
            </a:pPr>
            <a:r>
              <a:t>- The final rule published in 2014 seeks to ensure and emphasize that individuals are to receive these services in the most integrated setting appropriate for their needs.</a:t>
            </a:r>
          </a:p>
          <a:p>
            <a:pPr>
              <a:defRPr sz="1600"/>
            </a:pPr>
            <a:r>
              <a:t>- This focus on the "setting" is the reason for the 2014 rule's shorthand name: The Settings Rule.</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SETTINGS RULE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*[Diagram: a left-pointing arrow labeled "Access" and a right-pointing arrow labeled "Choice" pointing toward a center box labeled "INDIVIDUAL RIGHTS: Privacy, Dignity, Respect, Freedom from Coercion/Restraint".]*</a:t>
            </a:r>
          </a:p>
          <a:p>
            <a:pPr>
              <a:defRPr sz="1600"/>
            </a:pPr>
            <a:r>
              <a:t>- Choice</a:t>
            </a:r>
          </a:p>
          <a:p>
            <a:pPr>
              <a:defRPr sz="1600"/>
            </a:pPr>
            <a:r>
              <a:t>  - Selection of residence from among options</a:t>
            </a:r>
          </a:p>
          <a:p>
            <a:pPr>
              <a:defRPr sz="1600"/>
            </a:pPr>
            <a:r>
              <a:t>  - Autonomy and independence in life decisions</a:t>
            </a:r>
          </a:p>
          <a:p>
            <a:pPr>
              <a:defRPr sz="1600"/>
            </a:pPr>
            <a:r>
              <a:t>  - Choice in services and the providers thereof</a:t>
            </a:r>
          </a:p>
          <a:p>
            <a:pPr>
              <a:defRPr sz="1600"/>
            </a:pPr>
            <a:r>
              <a:t>- Individual Rights: Privacy, Dignity, Respect, Freedom from Coercion/Restraint</a:t>
            </a:r>
          </a:p>
          <a:p>
            <a:pPr>
              <a:defRPr sz="1600"/>
            </a:pPr>
            <a:r>
              <a:t>- Access</a:t>
            </a:r>
          </a:p>
          <a:p>
            <a:pPr>
              <a:defRPr sz="1600"/>
            </a:pPr>
            <a:r>
              <a:t>  - Integrated into the greater community</a:t>
            </a:r>
          </a:p>
          <a:p>
            <a:pPr>
              <a:defRPr sz="1600"/>
            </a:pPr>
            <a:r>
              <a:t>  - Support full access to the resources and opportunities of the greater community</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SETTINGS RULE REQUIREMENTS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Funding through an HCBS waiver requires that beneficiaries have:</a:t>
            </a:r>
          </a:p>
          <a:p>
            <a:pPr>
              <a:defRPr sz="1600"/>
            </a:pPr>
            <a:r>
              <a:t>- a lease or other legally enforceable agreement providing similar protections;</a:t>
            </a:r>
          </a:p>
          <a:p>
            <a:pPr>
              <a:defRPr sz="1600"/>
            </a:pPr>
            <a:r>
              <a:t>- privacy in their unit, including lockable doors, choice of roommates, and freedom to furnish or decorate the unit;</a:t>
            </a:r>
          </a:p>
          <a:p>
            <a:pPr>
              <a:defRPr sz="1600"/>
            </a:pPr>
            <a:r>
              <a:t>- control over his/her own schedule, including access to food at any time;</a:t>
            </a:r>
          </a:p>
          <a:p>
            <a:pPr>
              <a:defRPr sz="1600"/>
            </a:pPr>
            <a:r>
              <a:t>- the ability to have visitors of their choosing at any time; and</a:t>
            </a:r>
          </a:p>
          <a:p>
            <a:pPr>
              <a:defRPr sz="1600"/>
            </a:pPr>
            <a:r>
              <a:t>- a setting that is physically accessible.</a:t>
            </a:r>
          </a:p>
          <a:p>
            <a:pPr>
              <a:defRPr sz="1600"/>
            </a:pPr>
            <a:r>
              <a:t>The rule additionally requires a person-centered approach to participant care plans, in which the participant's goals and preferences guide the delivery of services.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non-exemplar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Sandbank, M. et al. (2024) Determining associations between intervention amount and outcomes for young autistic children: A meta-analysis. *JAMA Pediatrics*, 178(8), 763 – 773.</a:t>
            </a:r>
          </a:p>
          <a:p>
            <a:pPr>
              <a:defRPr sz="1600"/>
            </a:pPr>
            <a:r>
              <a:t>- Several behavior analysts who examined article, studies included and excluded, analysis methods by several behavior analysts identified many issues.</a:t>
            </a:r>
          </a:p>
          <a:p>
            <a:pPr>
              <a:defRPr sz="1600"/>
            </a:pPr>
            <a:r>
              <a:t>  - In "behavioral" category, authors lumped together studies that varied across several dimensions:</a:t>
            </a:r>
          </a:p>
          <a:p>
            <a:pPr>
              <a:defRPr sz="1600"/>
            </a:pPr>
            <a:r>
              <a:t>    - Focused and comprehensive interventions (~ 70% focused - low intensity; excluded at least 7 studies of comprehensive intervention)</a:t>
            </a:r>
          </a:p>
          <a:p>
            <a:pPr>
              <a:defRPr sz="1600"/>
            </a:pPr>
            <a:r>
              <a:t>    - ABA and non-ABA interventions</a:t>
            </a:r>
          </a:p>
          <a:p>
            <a:pPr>
              <a:defRPr sz="1600"/>
            </a:pPr>
            <a:r>
              <a:t>    - Child and caregiver participants</a:t>
            </a:r>
          </a:p>
          <a:p>
            <a:pPr>
              <a:defRPr sz="1600"/>
            </a:pPr>
            <a:r>
              <a:t>    - Child participant characteristics (e.g., age, autism severity, cognitive and other skills)</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SETTINGS RULE – PRESUMED INSTITUTIONS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A setting is presumed to be an institution rather than a home or community setting if:</a:t>
            </a:r>
          </a:p>
          <a:p>
            <a:pPr>
              <a:defRPr sz="1300"/>
            </a:pPr>
            <a:r>
              <a:t>- The setting is located in a building that provides inpatient institutional treatment;</a:t>
            </a:r>
          </a:p>
          <a:p>
            <a:pPr>
              <a:defRPr sz="1300"/>
            </a:pPr>
            <a:r>
              <a:t>- The setting is located in a building on the grounds of, or immediately adjacent to, a public institution or</a:t>
            </a:r>
          </a:p>
          <a:p>
            <a:pPr>
              <a:defRPr sz="1300"/>
            </a:pPr>
            <a:r>
              <a:t>- The setting has the "effect of isolating" individuals receiving HCBS from the broader community.</a:t>
            </a:r>
          </a:p>
          <a:p>
            <a:pPr>
              <a:defRPr sz="1300"/>
            </a:pPr>
            <a:r>
              <a:t>  - The setting is designed to provide people with disabilities with multiple types of services and activities on-site;</a:t>
            </a:r>
          </a:p>
          <a:p>
            <a:pPr>
              <a:defRPr sz="1300"/>
            </a:pPr>
            <a:r>
              <a:t>  - People in the setting have limited interaction with the broader community;</a:t>
            </a:r>
          </a:p>
          <a:p>
            <a:pPr>
              <a:defRPr sz="1300"/>
            </a:pPr>
            <a:r>
              <a:t>  - The setting uses/authorizes interventions that are used in institutional settings, such as seclusion or</a:t>
            </a:r>
          </a:p>
          <a:p>
            <a:pPr>
              <a:defRPr sz="1300"/>
            </a:pPr>
            <a:r>
              <a:t>  - The setting is gated/secured only for residents with disabilities and the staff working with them, and the majority of their residential, day supports, and other services are provided within the perimeters of the setting.</a:t>
            </a:r>
          </a:p>
          <a:p>
            <a:pPr>
              <a:defRPr sz="1300"/>
            </a:pPr>
            <a:r>
              <a:t>- See CMS guidance here.</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SETTINGS RULE – HEIGHTENED SCRUTINY OF PRESUMED INSTITUTIONS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Identifying settings that are presumed institutions is not the end of the inquiry:</a:t>
            </a:r>
          </a:p>
          <a:p>
            <a:pPr>
              <a:defRPr sz="1600"/>
            </a:pPr>
            <a:r>
              <a:t>- States have the opportunity to collect evidence and submit it to CMS for "heightened scrutiny" to determine whether the presumed institutional setting actually functions as a home- and community-based setting.</a:t>
            </a:r>
          </a:p>
          <a:p>
            <a:pPr>
              <a:defRPr sz="1600"/>
            </a:pPr>
            <a:r>
              <a:t>- CMS has indicated that settings should be considered on a case-by-case basis and that outcomes take precedence over location, geography, or physical characteristics—choice, access, and individual rights.</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SETTINGS RULE – TIMELINE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2014: Publication of the Settings Rule</a:t>
            </a:r>
          </a:p>
          <a:p>
            <a:pPr>
              <a:defRPr sz="1600"/>
            </a:pPr>
            <a:r>
              <a:t>- Newly approved settings must meet the requirements</a:t>
            </a:r>
          </a:p>
          <a:p>
            <a:pPr>
              <a:defRPr sz="1600"/>
            </a:pPr>
            <a:r>
              <a:t>- Five-year transition period for existing HCBS settings to comply</a:t>
            </a:r>
          </a:p>
          <a:p>
            <a:pPr>
              <a:defRPr sz="1600"/>
            </a:pPr>
            <a:r>
              <a:t>2017: CMS extends the transition period to 2022 (instead of 2019)</a:t>
            </a:r>
          </a:p>
          <a:p>
            <a:pPr>
              <a:defRPr sz="1600"/>
            </a:pPr>
            <a:r>
              <a:t>2020: CMS again extends the transition period to March 2023 due to impacts from the COVID-19 Pandemic</a:t>
            </a:r>
          </a:p>
          <a:p>
            <a:pPr>
              <a:defRPr sz="1600"/>
            </a:pPr>
            <a:r>
              <a:t>2022: CMS announces the option for states to apply for a Corrective Action Plan (CAP) in circumstances where additional time is needed to obtain full compliance.</a:t>
            </a:r>
          </a:p>
          <a:p>
            <a:pPr>
              <a:defRPr sz="1600"/>
            </a:pPr>
            <a:r>
              <a:t>March 2023: The Settings Rule is in Effect</a:t>
            </a:r>
          </a:p>
          <a:p>
            <a:pPr>
              <a:defRPr sz="1600"/>
            </a:pPr>
            <a:r>
              <a:t>Some States/Waivers continue to operate under their CAPs. CAPs are publicly available and provide customized/specific timelines for programs to move toward full compliance.</a:t>
            </a:r>
          </a:p>
          <a:p>
            <a:pPr>
              <a:defRPr sz="1600"/>
            </a:pPr>
            <a:r>
              <a:t>Summary here with table of state status as of December 2023.</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SETTINGS RULE – HEIGHTENED SCRUTINY DURING THE TRANSITION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During the transition period, states created and made progress toward compliance under Statewide Transition Plans (STPs).</a:t>
            </a:r>
          </a:p>
          <a:p>
            <a:pPr>
              <a:defRPr sz="1600"/>
            </a:pPr>
            <a:r>
              <a:t>- This process required that states publish and submit for public comment, among other things, their methodology for identifying presumptively institutional settings and their methodology for reviewing those settings for compliance.</a:t>
            </a:r>
          </a:p>
          <a:p>
            <a:pPr>
              <a:defRPr sz="1600"/>
            </a:pPr>
            <a:r>
              <a:t>- That done, states were later required to publish the names of settings identified as presumptively institutional that were reviewed, as well as their findings after that review. This also was subject to public comment.</a:t>
            </a:r>
          </a:p>
          <a:p>
            <a:pPr>
              <a:defRPr sz="1600"/>
            </a:pPr>
            <a:r>
              <a:t>- All evidence for a setting believed to have overcome the presumption is submitted to CMS for a final decision/ruling.</a:t>
            </a:r>
          </a:p>
          <a:p>
            <a:pPr>
              <a:defRPr sz="1600"/>
            </a:pPr>
            <a:r>
              <a:t>A more detailed summary is here, but note that the document was last updated in 2020.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THE SETTING RULE TODAY</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For the past decade, the primary focus has been on the transition and bringing waiver programs (their approved providers) into compliance.</a:t>
            </a:r>
          </a:p>
          <a:p>
            <a:pPr>
              <a:defRPr sz="1600"/>
            </a:pPr>
            <a:r>
              <a:t>- It is clear that all newly approved providers must comply with the Settings Rule.</a:t>
            </a:r>
          </a:p>
          <a:p>
            <a:pPr>
              <a:defRPr sz="1600"/>
            </a:pPr>
            <a:r>
              <a:t>- It is less clear how that process occurs moving forward.</a:t>
            </a:r>
          </a:p>
          <a:p>
            <a:pPr>
              <a:defRPr sz="1600"/>
            </a:pPr>
            <a:r>
              <a:t>  - Public comment periods?</a:t>
            </a:r>
          </a:p>
          <a:p>
            <a:pPr>
              <a:defRPr sz="1600"/>
            </a:pPr>
            <a:r>
              <a:t>- And how that process works for a newly developed community.</a:t>
            </a:r>
          </a:p>
          <a:p>
            <a:pPr>
              <a:defRPr sz="1600"/>
            </a:pPr>
            <a:r>
              <a:t>  - CMS previously indicated that a setting presumed to have the qualities of an institution cannot be determined to be compliant until it is operational and occupied by beneficiaries receiving services there—outcomes take precedence.*</a:t>
            </a:r>
          </a:p>
          <a:p>
            <a:pPr>
              <a:defRPr sz="1600"/>
            </a:pPr>
            <a:r>
              <a:t>  - As such, CMS conceded that the rule is intended to discourage constructing settings that fall within the presumption of an institutional setting.*</a:t>
            </a:r>
          </a:p>
          <a:p>
            <a:pPr>
              <a:defRPr sz="1600"/>
            </a:pPr>
            <a:r>
              <a:t>    - *These statements appeared in a previously released FAQ document that CMS has since removed from its website.</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Coverage for Adults</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Commercial Insurance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State mandates</a:t>
            </a:r>
          </a:p>
          <a:p>
            <a:pPr>
              <a:defRPr sz="1600"/>
            </a:pPr>
            <a:r>
              <a:t>- State mental health parity</a:t>
            </a:r>
          </a:p>
          <a:p>
            <a:pPr>
              <a:defRPr sz="1600"/>
            </a:pPr>
            <a:r>
              <a:t>- Federal mental health parity</a:t>
            </a:r>
          </a:p>
          <a:p>
            <a:pPr>
              <a:defRPr sz="1600"/>
            </a:pPr>
            <a:r>
              <a:t>  - Age cap in state mandate unenforceable per MHPAA</a:t>
            </a:r>
          </a:p>
          <a:p>
            <a:pPr>
              <a:defRPr sz="1600"/>
            </a:pPr>
            <a:r>
              <a:t>- ACA.</a:t>
            </a:r>
          </a:p>
          <a:p>
            <a:pPr>
              <a:defRPr sz="1600"/>
            </a:pPr>
            <a:r>
              <a:t>*[Logo, bottom of slide: Autism Legal Resource Center]*</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EPSDT through 21 (all coverable services regardless of whether in current State Plan)</a:t>
            </a:r>
          </a:p>
          <a:p>
            <a:pPr>
              <a:defRPr sz="1600"/>
            </a:pPr>
            <a:r>
              <a:t>- State Plan Coverage for Adults</a:t>
            </a:r>
          </a:p>
          <a:p>
            <a:pPr>
              <a:defRPr sz="1600"/>
            </a:pPr>
            <a:r>
              <a:t>*[Logo, bottom of slide: Autism Legal Resource Center]*</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Coverage of ABA for Adults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By litigation (MHPAEA, ADA, State APA and other laws applicable to Medicaid):</a:t>
            </a:r>
          </a:p>
          <a:p>
            <a:pPr>
              <a:defRPr sz="1600"/>
            </a:pPr>
            <a:r>
              <a:t>  - *Blessing v. Ind. Family and Social Servs. Admin.*, No. 06C01-2007 (Ind. Cir. Ct., May 21, 2021), affirmed, No. 21A-PL-1707, 186 N.E.3d 626 (Ct. App. Table)* (Mar. 28, 2022) (agency's actions were arbitrary and capricious and otherwise contrary to law and therefore invalid under the state administrative procedures act.)</a:t>
            </a:r>
          </a:p>
          <a:p>
            <a:pPr>
              <a:defRPr sz="1600"/>
            </a:pPr>
            <a:r>
              <a:t>- ACA Section 1557 (prohibition on the basis of age or disability in benefit design)</a:t>
            </a:r>
          </a:p>
          <a:p>
            <a:pPr>
              <a:defRPr sz="1600"/>
            </a:pPr>
            <a:r>
              <a:t>*[Photo: a male gymnast performing on the still rings.]*</a:t>
            </a:r>
          </a:p>
          <a:p>
            <a:pPr>
              <a:defRPr sz="1600"/>
            </a:pPr>
            <a:r>
              <a:t>*[Logo, bottom of slide: Autism Legal Resource Center]*</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Coverage of ABA for Adults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By Statute</a:t>
            </a:r>
          </a:p>
          <a:p>
            <a:pPr>
              <a:defRPr sz="1600"/>
            </a:pPr>
            <a:r>
              <a:t>    - New Mexico HB322 (2019)</a:t>
            </a:r>
          </a:p>
          <a:p>
            <a:pPr>
              <a:defRPr sz="1600"/>
            </a:pPr>
            <a:r>
              <a:t>    - Utah SB204 (2023)</a:t>
            </a:r>
          </a:p>
          <a:p>
            <a:pPr>
              <a:defRPr sz="1600"/>
            </a:pPr>
            <a:r>
              <a:t>    - New York SB1578 (2023) (Budget)</a:t>
            </a:r>
          </a:p>
          <a:p>
            <a:pPr>
              <a:defRPr sz="1600"/>
            </a:pPr>
            <a:r>
              <a:t>- By Policy</a:t>
            </a:r>
          </a:p>
          <a:p>
            <a:pPr>
              <a:defRPr sz="1600"/>
            </a:pPr>
            <a:r>
              <a:t>    - Arizona (no age limits in ABA policy)</a:t>
            </a:r>
          </a:p>
          <a:p>
            <a:pPr>
              <a:defRPr sz="1600"/>
            </a:pPr>
            <a:r>
              <a:t>    - North Carolina (SPA) ABA/RB-BHT covered for adults supported by credible scientific or clinical evidence as appropriate for the treatment of ASD and the individual's age range). NC Medicaid SPA 2021-0023, Attachment 3.1-A.1 Page 15-A.1.</a:t>
            </a:r>
          </a:p>
          <a:p>
            <a:pPr>
              <a:defRPr sz="1600"/>
            </a:pPr>
            <a:r>
              <a:t>- Arguments, cost savings, necessary to comply with MHPAEA. ACA</a:t>
            </a:r>
          </a:p>
          <a:p>
            <a:pPr>
              <a:defRPr sz="1600"/>
            </a:pPr>
            <a:r>
              <a:t>*[Photo: a man and a child riding bicycles together outdoors]*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non-exemplar</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Sandbank, M. et al. (2024) Determining associations between intervention amount and outcomes for young autistic children: A meta-analysis. *JAMA Pediatrics, 178(8)*, 763 – 773.</a:t>
            </a:r>
          </a:p>
          <a:p>
            <a:pPr>
              <a:defRPr sz="1300"/>
            </a:pPr>
            <a:r>
              <a:t>- Several behavior analysts who examined article, studies included and excluded, analysis methods by several behavior analysts identified many issues.</a:t>
            </a:r>
          </a:p>
          <a:p>
            <a:pPr>
              <a:defRPr sz="1300"/>
            </a:pPr>
            <a:r>
              <a:t>  - In "behavioral" category, authors lumped together studies that varied across several dimensions:</a:t>
            </a:r>
          </a:p>
          <a:p>
            <a:pPr>
              <a:defRPr sz="1300"/>
            </a:pPr>
            <a:r>
              <a:t>    - Focused and comprehensive interventions (~ 70% focused - low intensity; excluded at least 7 studies of comprehensive intervention)</a:t>
            </a:r>
          </a:p>
          <a:p>
            <a:pPr>
              <a:defRPr sz="1300"/>
            </a:pPr>
            <a:r>
              <a:t>    - ABA and non-ABA interventions</a:t>
            </a:r>
          </a:p>
          <a:p>
            <a:pPr>
              <a:defRPr sz="1300"/>
            </a:pPr>
            <a:r>
              <a:t>    - Child and caregiver participants</a:t>
            </a:r>
          </a:p>
          <a:p>
            <a:pPr>
              <a:defRPr sz="1300"/>
            </a:pPr>
            <a:r>
              <a:t>    - Child participant characteristics (e.g., age, autism severity, cognitive and other skills)</a:t>
            </a:r>
          </a:p>
          <a:p>
            <a:pPr>
              <a:defRPr sz="1300"/>
            </a:pPr>
            <a:r>
              <a:t>    - Direct and indirect outcome measures</a:t>
            </a:r>
          </a:p>
          <a:p>
            <a:pPr>
              <a:defRPr sz="1300"/>
            </a:pPr>
            <a:r>
              <a:t>  - Calls into question authors' conclusions that intervention intensity has no bearing on child outcomes, and any conclusions re: ABA interventions.</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Coverage of ABA for Adults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By litigation (MHPAEA, ADA, State APA and other laws applicable to Medicaid):</a:t>
            </a:r>
          </a:p>
          <a:p>
            <a:pPr>
              <a:defRPr sz="1600"/>
            </a:pPr>
            <a:r>
              <a:t>    - *Camp v. Wash. State Health Care Auth.*, 20-2-0183-34 (Wa. Superior Ct., Dec. 11, 2020) (state Medicaid administrative rules excluding coverage of ABA for adults used by MCOs to deny coverage were invalid and exceeded the statutory authority of agency because they violated federal and state parity acts.). Note: MHPAEA applies to Medicaid if any portion of services is delivered by MCOs. Coverage of services beyond what is currently in State Plan allowed if necessary to comply with MHPAEA.</a:t>
            </a:r>
          </a:p>
          <a:p>
            <a:pPr>
              <a:defRPr sz="1600"/>
            </a:pPr>
            <a:r>
              <a:t>*[Photo: a male gymnast performing on the still rings]*</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Medicaid Coverage of ABA for Adults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By professional licensing and designation of behavior analysts as approved providers</a:t>
            </a:r>
          </a:p>
          <a:p>
            <a:pPr>
              <a:defRPr sz="1600"/>
            </a:pPr>
            <a:r>
              <a:t>- Other licensed professional, State Plan category of medical assistance</a:t>
            </a:r>
          </a:p>
          <a:p>
            <a:pPr>
              <a:defRPr sz="1600"/>
            </a:pPr>
            <a:r>
              <a:t>- Kentucky example</a:t>
            </a:r>
          </a:p>
          <a:p>
            <a:pPr>
              <a:defRPr sz="1600"/>
            </a:pPr>
            <a:r>
              <a:t>*[Photo: a man in a wheelchair being fed a plate of food]*</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Coverage beyond basic healthcare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HCBS waivers, housing supports and independent living</a:t>
            </a:r>
          </a:p>
          <a:p>
            <a:pPr>
              <a:defRPr sz="1600"/>
            </a:pPr>
            <a:r>
              <a:t>- VR programs, employment training and supports</a:t>
            </a:r>
          </a:p>
          <a:p>
            <a:pPr>
              <a:defRPr sz="1600"/>
            </a:pPr>
            <a:r>
              <a:t>- Emergency/crises stabilization situations</a:t>
            </a:r>
          </a:p>
          <a:p>
            <a:pPr>
              <a:defRPr sz="1600"/>
            </a:pPr>
            <a:r>
              <a:t>- Legal theories and analysis, antidiscrimination, look for systems where services available but not adapted for people needing ABA</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Coverage beyond basic healthcare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HCBS waivers, housing supports and independent living</a:t>
            </a:r>
          </a:p>
          <a:p>
            <a:pPr>
              <a:defRPr sz="1600"/>
            </a:pPr>
            <a:r>
              <a:t>- VR programs, employment training and supports</a:t>
            </a:r>
          </a:p>
          <a:p>
            <a:pPr>
              <a:defRPr sz="1600"/>
            </a:pPr>
            <a:r>
              <a:t>- Emergency/crises stabilization situations</a:t>
            </a:r>
          </a:p>
          <a:p>
            <a:pPr>
              <a:defRPr sz="1600"/>
            </a:pPr>
            <a:r>
              <a:t>- Legal theories and analysis, antidiscrimination, look for systems where services available but not adapted for people needing ABA</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THANK YOU</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Darren Sush</a:t>
            </a:r>
          </a:p>
          <a:p>
            <a:pPr>
              <a:defRPr sz="1600"/>
            </a:pPr>
            <a:r>
              <a:t>- Katherine Wooten</a:t>
            </a:r>
          </a:p>
          <a:p>
            <a:pPr>
              <a:defRPr sz="1600"/>
            </a:pPr>
            <a:r>
              <a:t>- Tiffany Hodges</a:t>
            </a:r>
          </a:p>
          <a:p>
            <a:pPr>
              <a:defRPr sz="1600"/>
            </a:pPr>
            <a:r>
              <a:t>*[The panelists' direct email addresses shown on this slide are omitted from this transcript.]*</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Legal and Case Update</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Resources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Stakeholders who read session notes</a:t>
            </a:r>
          </a:p>
          <a:p>
            <a:pPr>
              <a:defRPr sz="1600"/>
            </a:pPr>
            <a:r>
              <a:t>- Clinical decision making</a:t>
            </a:r>
          </a:p>
          <a:p>
            <a:pPr>
              <a:defRPr sz="1600"/>
            </a:pPr>
            <a:r>
              <a:t>- Continuity of care</a:t>
            </a:r>
          </a:p>
          <a:p>
            <a:pPr>
              <a:defRPr sz="1600"/>
            </a:pPr>
            <a:r>
              <a:t>- Facilitate transition</a:t>
            </a:r>
          </a:p>
          <a:p>
            <a:pPr>
              <a:defRPr sz="1600"/>
            </a:pPr>
            <a:r>
              <a:t>*[Images: CASP (The Council of Autism Service Providers) "Applied Behavior Analysis Practice Guidelines for the Treatment of Autism Spectrum Disorder" (Third Edition) cover; a CASP page titled "Organizational Support of Clinical Excellence"; an "ABA Coding Coalition — Model Coverage Policy for Adaptive Behavior Services" cover; a BACB "Ethics Code for Behavior Analysts" seal graphic; a document titled "Supplemental Guidance on Interpreting and Applying the 2019 CPT Codes for Adaptive Behavior Services"; a "cpt Assistant" (CASP/AMA) newsletter cover]*</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EPSDT Medicaid Coverage</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Still some coverage issues (Oklahoma)</a:t>
            </a:r>
          </a:p>
          <a:p>
            <a:pPr>
              <a:defRPr sz="1600"/>
            </a:pPr>
            <a:r>
              <a:t>- Continuing Issues with utilization management</a:t>
            </a:r>
          </a:p>
          <a:p>
            <a:pPr>
              <a:defRPr sz="1600"/>
            </a:pPr>
            <a:r>
              <a:t>- School services</a:t>
            </a:r>
          </a:p>
          <a:p>
            <a:pPr>
              <a:defRPr sz="1600"/>
            </a:pPr>
            <a:r>
              <a:t>- Rates</a:t>
            </a:r>
          </a:p>
          <a:p>
            <a:pPr>
              <a:defRPr sz="1600"/>
            </a:pPr>
            <a:r>
              <a:t>- MHPAEA,</a:t>
            </a:r>
          </a:p>
          <a:p>
            <a:pPr>
              <a:defRPr sz="1600"/>
            </a:pPr>
            <a:r>
              <a:t>- EPSDT</a:t>
            </a:r>
          </a:p>
          <a:p>
            <a:pPr>
              <a:defRPr sz="1600"/>
            </a:pPr>
            <a:r>
              <a:t>- Reasonable promptness</a:t>
            </a:r>
          </a:p>
          <a:p>
            <a:pPr>
              <a:defRPr sz="1600"/>
            </a:pPr>
            <a:r>
              <a:t>*[Photo: a wine/beverage cup label reading "C.M.S." styled as a wine label]*</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HDRC v. Kishimoto (9th Cir. 2023) (pending)</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Claim against Hawaii DOH and DOE for failing to provide ABA in schools under IDEA or EPSDT and failing to allow access to outside providers of medically necessary ABA under ADA. DOH as state Medicaid agency had "delegated" responsibility for providing ABA to schools which in turn limited ABA to what was educationally necessary and further limited access to any ABA to addressing challenging behavior after other behavioral interventions had failed).</a:t>
            </a:r>
          </a:p>
          <a:p>
            <a:pPr>
              <a:defRPr sz="1600"/>
            </a:pPr>
            <a:r>
              <a:t>- Argued October 4, 2023.</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Perez v. Sturgis Pub. Schools (S. Ct. 2023) Progeny</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*Nagel v. Cloverleaf Local Sch. Dist.* (N.D. Ohio 2024) Student with autism denied aide overwelmed [sic] by actions of another student, physically assaulted the student and was then suspended and denied access to programs</a:t>
            </a:r>
          </a:p>
          <a:p>
            <a:pPr>
              <a:defRPr sz="1600"/>
            </a:pPr>
            <a:r>
              <a:t>- Sued for compensatory damages under the ADA</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Low Intensity Studies Selectively Sample from Participants with Higher IQ</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 Low | Medium | High | F | p | η2 |</a:t>
            </a:r>
          </a:p>
          <a:p>
            <a:pPr>
              <a:defRPr sz="1600"/>
            </a:pPr>
            <a:r>
              <a:t>|---|---|---|---|---|---|---|</a:t>
            </a:r>
          </a:p>
          <a:p>
            <a:pPr>
              <a:defRPr sz="1600"/>
            </a:pPr>
            <a:r>
              <a:t>| Hours Per Day | 77.75 (18.94) ᵃ | 70.98 (20.87) ᵇ | 58.94 (9.94) ᵃᵇ | 11.58 | &lt;.001 | .23 |</a:t>
            </a:r>
          </a:p>
          <a:p>
            <a:pPr>
              <a:defRPr sz="1600"/>
            </a:pPr>
            <a:r>
              <a:t>| Number of Days | 73.62 (17.60) ᵃ | 66.10 (15.16) | 63.07 (14.28) ᵃ | 5.25 | &lt;.01 | .08 |</a:t>
            </a:r>
          </a:p>
          <a:p>
            <a:pPr>
              <a:defRPr sz="1600"/>
            </a:pPr>
            <a:r>
              <a:t>| Cumulative Hours | 74.43 (20.01) ᵃ | 69.72 (18.71) | 60.90 (13.07) ᵃ | 5.23 | &lt;.01 | .11 |</a:t>
            </a:r>
          </a:p>
          <a:p>
            <a:pPr>
              <a:defRPr sz="1600"/>
            </a:pPr>
            <a:r>
              <a:t>*The size of selective sampling was meaningful!*</a:t>
            </a:r>
          </a:p>
          <a:p>
            <a:pPr>
              <a:defRPr sz="1600"/>
            </a:pPr>
            <a:r>
              <a:t>*Creates a big problem because IQ is a strong predictor of outcome*</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A word about MUEs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Preventing Insurance Denials of Applied Behavior Analysis Treatment Based on Misuse of Medically Unlikely Edits (MUEs), Kornack, Unumb, Williams, Behavior Analysis in Practice (October 2023)</a:t>
            </a:r>
          </a:p>
          <a:p>
            <a:pPr>
              <a:defRPr sz="1600"/>
            </a:pPr>
            <a:r>
              <a:t>- NCCI guidance—payors using MUEs should ensure consistent with coverage obligations</a:t>
            </a:r>
          </a:p>
          <a:p>
            <a:pPr>
              <a:defRPr sz="1600"/>
            </a:pPr>
            <a:r>
              <a:t>- Adjudication Indicator 3</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Case updates 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*Ryan S. v. United Health Group*, (9th Cir. 2024</a:t>
            </a:r>
          </a:p>
          <a:p>
            <a:pPr>
              <a:defRPr sz="1600"/>
            </a:pPr>
            <a:r>
              <a:t>- Plaintiff stated a claim for MHPAEA violation based on allegations that insurer applied a more stringent internal review process of MH as compared to M/S. Allegations also supported by report from DMHC. On MH side had algorithm system (ALERT system) that imposed certain progress criteria and if criteria not met flagged cases for peer review and potential denial, no similar system and requirements imposed on M/S services.</a:t>
            </a:r>
          </a:p>
          <a:p>
            <a:pPr>
              <a:defRPr sz="1600"/>
            </a:pPr>
            <a:r>
              <a:t>- Even if all those denials were independently valid, the mere fact that the reasons to deny coverage were identified only because the MH/SUD claims were subjected to an additional layer of scrutiny could violate the Parity Act.</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Case updates 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*K.D. v. Anthem BCBS* (D. Utah 2023)</a:t>
            </a:r>
          </a:p>
          <a:p>
            <a:pPr>
              <a:defRPr sz="1600"/>
            </a:pPr>
            <a:r>
              <a:t>- Health plan violated MHPAEA where MCG guidelines used by insurer were more restrictive for MH than for M/S.</a:t>
            </a:r>
          </a:p>
          <a:p>
            <a:pPr>
              <a:defRPr sz="1600"/>
            </a:pPr>
            <a:r>
              <a:t>- Beneficiaries subject to discharge from residential MH facility when they met certain discharge criteria but M/S patient in residential facility not considered for discharge until they progressed through various stages of care in their treatment plan and demonstrated an ability to transition out of treatment show progression.</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Wellstone-Domenici Mental Health Parity and Addiction Equity Act (MHPAEA)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Coverage of mental health conditions should be on par with/no more restrictive than coverage of medical/surgical conditions.</a:t>
            </a:r>
          </a:p>
          <a:p>
            <a:pPr>
              <a:defRPr sz="1600"/>
            </a:pPr>
            <a:r>
              <a:t>- Broad Application (fully insured, self-funded, FEHB, Medicaid, CHIP, Non-Federal Government plans, ERISA plans, small group and individual through ACA).</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MHPAEA:</a:t>
            </a:r>
          </a:p>
        </p:txBody>
      </p:sp>
      <p:sp>
        <p:nvSpPr>
          <p:cNvPr id="3" name="TextBox 2"/>
          <p:cNvSpPr txBox="1"/>
          <p:nvPr/>
        </p:nvSpPr>
        <p:spPr>
          <a:xfrm>
            <a:off x="457200" y="1371600"/>
            <a:ext cx="11247120" cy="5212080"/>
          </a:xfrm>
          <a:prstGeom prst="rect">
            <a:avLst/>
          </a:prstGeom>
          <a:noFill/>
        </p:spPr>
        <p:txBody>
          <a:bodyPr wrap="square">
            <a:spAutoFit/>
          </a:bodyPr>
          <a:lstStyle/>
          <a:p>
            <a:pPr>
              <a:defRPr sz="1300"/>
            </a:pPr>
            <a:r>
              <a:t>- Prohibits treatment limitation applicable solely to Mental Health condition(s) (ASD).</a:t>
            </a:r>
          </a:p>
          <a:p>
            <a:pPr>
              <a:defRPr sz="1300"/>
            </a:pPr>
            <a:r>
              <a:t>- Prohibits quantitative treatment limitations unless imposed on substantially all medical surgical/conditions in same classification (outpatient services). (e.g., ST,OT,PT; 97151 caps)</a:t>
            </a:r>
          </a:p>
          <a:p>
            <a:pPr>
              <a:defRPr sz="1300"/>
            </a:pPr>
            <a:r>
              <a:t>- Prohibits nonquantitative treatment limitations unless as written or in operation applied no more restrictively to MH than to medical/surgical.</a:t>
            </a:r>
          </a:p>
          <a:p>
            <a:pPr>
              <a:defRPr sz="1300"/>
            </a:pPr>
            <a:r>
              <a:t>    - NQTLs include prior authorization requirements, diagnostic and other gatekeeping requirements, progress requirements, service locations, treatment plans, medical necessity criteria, provider networks admission requirements, rates, etc.</a:t>
            </a:r>
          </a:p>
          <a:p>
            <a:pPr>
              <a:defRPr sz="1300"/>
            </a:pPr>
            <a:r>
              <a:t>    - Insurer must have done and make available upon request a sufficient analysis demonstrating that as written and in operation the processes, strategies, evidentiary standards, or other factors used in applying the NQTL to mental health or substance use disorder benefits in the classification are comparable to, and are applied no more stringently than the processes, strategies, evidentiary standards, or other factors used in applying the limitation to medical/surgical conditions.</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Session: The MHPAEA Final Rule, NQTLs, and What Comes Next</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Definition of Mental Health Condition</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Defined by insurer/plan issuer but "any condition defined by the plan as being or as not being a mental health condition must be defined consistent with generally recognized independent standards of current medical practice." The prior language that determinations consistent with "State guidelines" are also acceptable has been eliminated.</a:t>
            </a:r>
          </a:p>
          <a:p>
            <a:pPr>
              <a:defRPr sz="1600"/>
            </a:pPr>
            <a:r>
              <a:t>  - Ensures greater consistency with federal law and prevents improper limitations</a:t>
            </a:r>
          </a:p>
          <a:p>
            <a:pPr>
              <a:defRPr sz="1600"/>
            </a:pPr>
            <a:r>
              <a:t>  - Avoids conflicts between generally recognized independent standards of current medical practice and State guidelines</a:t>
            </a:r>
          </a:p>
          <a:p>
            <a:pPr>
              <a:defRPr sz="1600"/>
            </a:pPr>
            <a:r>
              <a:t>- Must include all conditions that fall under any of the diagnostic categories listed in the mental, behavioral and neurodevelopmental disorders chapter . . Of the most current version of the ICD or that are listed in in the most current version of the DSM</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Opt out for non-Federal Government Plans Eliminated</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Implements sunset provision for self-funded non-Federal government plans to opt out of MHPAEA plans as adopted in CAA for 2023.</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No Change Re: QTLs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Substantially all test applies.</a:t>
            </a:r>
          </a:p>
          <a:p>
            <a:pPr>
              <a:defRPr sz="1600"/>
            </a:pPr>
            <a:r>
              <a:t>- Relevant category for comparison is the applicable statutory classification. See 29 CFR 2590.712(c)(2)(ii)(A). No other classifications are permissible. The relevant statutory classification for ABA benefits for ASD are in-network outpatient out of network outpatient.</a:t>
            </a:r>
          </a:p>
          <a:p>
            <a:pPr>
              <a:defRPr sz="1600"/>
            </a:pPr>
            <a:r>
              <a:t>- Applying substantially all test to ST, OT, PT when used to treat ASD limits on ST, OT, PT cannot be applied when they are used to treat ASD.</a:t>
            </a:r>
          </a:p>
          <a:p>
            <a:pPr>
              <a:defRPr sz="1600"/>
            </a:pPr>
            <a:r>
              <a:t>- Limits on specific services are QTLs (e.g., 97151)</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274320"/>
            <a:ext cx="11247120" cy="1005840"/>
          </a:xfrm>
          <a:prstGeom prst="rect">
            <a:avLst/>
          </a:prstGeom>
          <a:noFill/>
        </p:spPr>
        <p:txBody>
          <a:bodyPr wrap="square">
            <a:spAutoFit/>
          </a:bodyPr>
          <a:lstStyle/>
          <a:p>
            <a:pPr>
              <a:defRPr sz="2800" b="1"/>
            </a:pPr>
            <a:r>
              <a:t>No Change Re: QTLs</a:t>
            </a:r>
          </a:p>
        </p:txBody>
      </p:sp>
      <p:sp>
        <p:nvSpPr>
          <p:cNvPr id="3" name="TextBox 2"/>
          <p:cNvSpPr txBox="1"/>
          <p:nvPr/>
        </p:nvSpPr>
        <p:spPr>
          <a:xfrm>
            <a:off x="457200" y="1371600"/>
            <a:ext cx="11247120" cy="5212080"/>
          </a:xfrm>
          <a:prstGeom prst="rect">
            <a:avLst/>
          </a:prstGeom>
          <a:noFill/>
        </p:spPr>
        <p:txBody>
          <a:bodyPr wrap="square">
            <a:spAutoFit/>
          </a:bodyPr>
          <a:lstStyle/>
          <a:p>
            <a:pPr>
              <a:defRPr sz="1600"/>
            </a:pPr>
            <a:r>
              <a:t>- Substantially all test applies.</a:t>
            </a:r>
          </a:p>
          <a:p>
            <a:pPr>
              <a:defRPr sz="1600"/>
            </a:pPr>
            <a:r>
              <a:t>- Relevant category for comparison is the applicable statutory classification. See 29 CFR 2590.712(c)(2)(ii)(A). No other classifications are permissible. The relevant statutory classification for ABA benefits for ASD are in-network outpatient out of network outpatient.</a:t>
            </a:r>
          </a:p>
          <a:p>
            <a:pPr>
              <a:defRPr sz="1600"/>
            </a:pPr>
            <a:r>
              <a:t>- Applying substantially all test to ST, OT, PT when used to treat ASD limits on ST, OT, PT cannot be applied when they are used to treat ASD.</a:t>
            </a:r>
          </a:p>
          <a:p>
            <a:pPr>
              <a:defRPr sz="1600"/>
            </a:pPr>
            <a:r>
              <a:t>- Limits on specific services are QTLs (e.g., 97151)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