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Autism Law Summit 2025 — Legal Update, Recreated Slides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Orlando, Florida · October 23, 2025 · rebuilt from 36 slide photos</a:t>
            </a:r>
          </a:p>
          <a:p>
            <a:pPr>
              <a:defRPr sz="1600"/>
            </a:pPr>
            <a:r>
              <a:t>Slide text recreated from photos of the projected slides (OCR + manual correction).</a:t>
            </a:r>
          </a:p>
          <a:p>
            <a:pPr>
              <a:defRPr sz="1600"/>
            </a:pPr>
            <a:r>
              <a:t>Formatting is approximate; [?] marks text that could not be read with confidence.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Standards Produced by Nonprofits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 Clinical (GASC) | Organizational | Accreditation |</a:t>
            </a:r>
          </a:p>
          <a:p>
            <a:pPr>
              <a:defRPr sz="1300"/>
            </a:pPr>
            <a:r>
              <a:t>|---|---|---|---|</a:t>
            </a:r>
          </a:p>
          <a:p>
            <a:pPr>
              <a:defRPr sz="1300"/>
            </a:pPr>
            <a:r>
              <a:t>| Document | *Applied Behavior Analysis Treatment of Autism Spectrum Disorder: Practice Guidelines for Healthcare Funders and Managers (CASP)* | CASP Organizational Guidelines | Autism Commission on Quality (ACQ) Applied Behavior Analysis Standards |</a:t>
            </a:r>
          </a:p>
          <a:p>
            <a:pPr>
              <a:defRPr sz="1300"/>
            </a:pPr>
            <a:r>
              <a:t>| What | Agreed-upon standards for treatment among clinicians that are maintained and updated by non-profit associations | Develop &amp; promote best practices for organizations; Assist organizations in identifying infrastructure to support sustainable, high-quality therapy | Articulate the standards by which organizations seeking accreditation will be measured |</a:t>
            </a:r>
          </a:p>
          <a:p>
            <a:pPr>
              <a:defRPr sz="1300"/>
            </a:pPr>
            <a:r>
              <a:t>| Other Relevant Resources | Clarifications Regarding *Applied Behavior Analysis Treatment of Autism Spectrum Disorder: Practice Guidelines for Healthcare Funders and Managers* (2nd ed.) – APBA &amp; BACB; Model Coverage Policy (ABA Coding Coalition); CPT Assistant (AMA); Practice Parameters for Telehealth-Implementation of ABA (2d ed. 2022 CASP) | | |</a:t>
            </a:r>
          </a:p>
          <a:p>
            <a:pPr>
              <a:defRPr sz="1300"/>
            </a:pPr>
            <a:r>
              <a:t>*[Images: document cover thumbnails for the CASP guidelines, CASP organizational guidelines, ACQ certification document, and ABA Coding Coalition "Model Coverage Policy" cover]*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[Left: document cover "Evidence About ABA Treatment for Young Children with Autism: The Impact of Treatment Intensity on Outcomes," CASP (The Council of Autism Service Providers) logo, with a photo of</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*[Right: document cover, CASP logo, "Applied Behavior Analysis Practice Guidelines for the Treatment of Autism Spectrum Disorder — Guidance for Healthcare Funders, Regulatory Bodies, Service Providers, and Consumers," Third Edition.]*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Assessments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Scope</a:t>
            </a:r>
          </a:p>
          <a:p>
            <a:pPr>
              <a:defRPr sz="1600"/>
            </a:pPr>
            <a:r>
              <a:t>- Intensity</a:t>
            </a:r>
          </a:p>
          <a:p>
            <a:pPr>
              <a:defRPr sz="1600"/>
            </a:pPr>
            <a:r>
              <a:t>- Settings</a:t>
            </a:r>
          </a:p>
          <a:p>
            <a:pPr>
              <a:defRPr sz="1600"/>
            </a:pPr>
            <a:r>
              <a:t>- Treatment Planning</a:t>
            </a:r>
          </a:p>
          <a:p>
            <a:pPr>
              <a:defRPr sz="1600"/>
            </a:pPr>
            <a:r>
              <a:t>- Staffing</a:t>
            </a:r>
          </a:p>
          <a:p>
            <a:pPr>
              <a:defRPr sz="1600"/>
            </a:pPr>
            <a:r>
              <a:t>- Supervision</a:t>
            </a:r>
          </a:p>
          <a:p>
            <a:pPr>
              <a:defRPr sz="1600"/>
            </a:pPr>
            <a:r>
              <a:t>- Care Collaboration</a:t>
            </a:r>
          </a:p>
          <a:p>
            <a:pPr>
              <a:defRPr sz="1600"/>
            </a:pPr>
            <a:r>
              <a:t>- Progress and Outcome Measures</a:t>
            </a:r>
          </a:p>
          <a:p>
            <a:pPr>
              <a:defRPr sz="1600"/>
            </a:pPr>
            <a:r>
              <a:t>- Transition and Discharge</a:t>
            </a:r>
          </a:p>
          <a:p>
            <a:pPr>
              <a:defRPr sz="1600"/>
            </a:pPr>
            <a:r>
              <a:t>- Medical Necessity Reviews</a:t>
            </a:r>
          </a:p>
          <a:p>
            <a:pPr>
              <a:defRPr sz="1600"/>
            </a:pPr>
            <a:r>
              <a:t>*[Image: document cover, CASP logo, "Applied Behavior Analysis Practice Guidelines for the Treatment of Autism Spectrum Disorder — Guidance for Healthcare Funders, Regulatory Bodies, Service Providers, and Consumers," Third Edition.]*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Mental Health Parity and Utilization Management</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UM Criteria: *K.D. v. Anthem BCBS* (D. Utah 2023)</a:t>
            </a:r>
          </a:p>
          <a:p>
            <a:pPr>
              <a:defRPr sz="1300"/>
            </a:pPr>
            <a:r>
              <a:t>  - Health plan violated MHPAEA, where MCG guidelines used by insurer were more restrictive for MH than for M/S.</a:t>
            </a:r>
          </a:p>
          <a:p>
            <a:pPr>
              <a:defRPr sz="1300"/>
            </a:pPr>
            <a:r>
              <a:t>  - Beneficiaries subject to discharge from residential MH facility when they met certain discharge criteria but M/S patient in residential facility not considered for discharge until they progressed through various stages of care in their treatment plan and demonstrated an ability to transition out of treatment</a:t>
            </a:r>
          </a:p>
          <a:p>
            <a:pPr>
              <a:defRPr sz="1300"/>
            </a:pPr>
            <a:r>
              <a:t>- UM Review Process: *Ryan S. v. United Health Group*, (9th Cir. 2024)</a:t>
            </a:r>
          </a:p>
          <a:p>
            <a:pPr>
              <a:defRPr sz="1300"/>
            </a:pPr>
            <a:r>
              <a:t>  - The plaintiff stated a claim for MHPAEA violation based on allegations that the insurer applied a more stringent internal review process of MH as compared to M/S. The allegations are also supported by a report from DMHC. MH had an algorithm system (ALERT system) that imposed certain progress criteria, and if criteria were not met, cases were flagged for peer review and potential denial. No similar system and requirements were imposed on M/S services.</a:t>
            </a:r>
          </a:p>
          <a:p>
            <a:pPr>
              <a:defRPr sz="1300"/>
            </a:pPr>
            <a:r>
              <a:t>  - Even if all those denials were independently valid, the mere fact that the reasons to deny coverage were identified only because the MH/SUD claims were subjected to an additional layer of scrutiny could violate the Parity Act.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Prohibits treatment limitations applied only to MH or a specific MH condition.</a:t>
            </a:r>
          </a:p>
          <a:p>
            <a:pPr>
              <a:defRPr sz="1600"/>
            </a:pPr>
            <a:r>
              <a:t>- Prohibits quantitative treatment limitations (QTLs) unless applied to substantially all (2/3 or more) of services for medical conditions in same statutory classification (outpatient)</a:t>
            </a:r>
          </a:p>
          <a:p>
            <a:pPr>
              <a:defRPr sz="1600"/>
            </a:pPr>
            <a:r>
              <a:t>  - Visit limits, hour limits, code caps, etc.</a:t>
            </a:r>
          </a:p>
          <a:p>
            <a:pPr>
              <a:defRPr sz="1600"/>
            </a:pPr>
            <a:r>
              <a:t>  - ST/OT/PT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Prohibits nonquantitative treatment limitations (NQTLs) on services for MH conditions unless, as written and in operation, any processes, strategies, evidentiary standards, or other factors used in applying the nonquantitative treatment limitation to MH/SUD benefits in the classification are comparable to, and are applied no more stringently than, the processes, strategies, evidentiary standards, or other factors used in applying the limitation with respect to medical surgical/benefits in the same statutory classification (outpatient).</a:t>
            </a:r>
          </a:p>
          <a:p>
            <a:pPr>
              <a:defRPr sz="1600"/>
            </a:pPr>
            <a:r>
              <a:t>  - Gatekeeping requirements</a:t>
            </a:r>
          </a:p>
          <a:p>
            <a:pPr>
              <a:defRPr sz="1600"/>
            </a:pPr>
            <a:r>
              <a:t>  - Progress requirements</a:t>
            </a:r>
          </a:p>
          <a:p>
            <a:pPr>
              <a:defRPr sz="1600"/>
            </a:pPr>
            <a:r>
              <a:t>  - Medical Necessity Criteria including third-party tools (MCG, InterQual)</a:t>
            </a:r>
          </a:p>
          <a:p>
            <a:pPr>
              <a:defRPr sz="1600"/>
            </a:pPr>
            <a:r>
              <a:t>  - Provider network criteria</a:t>
            </a:r>
          </a:p>
          <a:p>
            <a:pPr>
              <a:defRPr sz="1600"/>
            </a:pPr>
            <a:r>
              <a:t>  - Rates</a:t>
            </a:r>
          </a:p>
          <a:p>
            <a:pPr>
              <a:defRPr sz="1600"/>
            </a:pPr>
            <a:r>
              <a:t>  - Utilization management (algorithms, peer reviews)</a:t>
            </a:r>
          </a:p>
          <a:p>
            <a:pPr>
              <a:defRPr sz="1600"/>
            </a:pPr>
            <a:r>
              <a:t>  - Documentation</a:t>
            </a:r>
          </a:p>
          <a:p>
            <a:pPr>
              <a:defRPr sz="1600"/>
            </a:pPr>
            <a:r>
              <a:t>  - Audits</a:t>
            </a:r>
          </a:p>
          <a:p>
            <a:pPr>
              <a:defRPr sz="1600"/>
            </a:pPr>
            <a:r>
              <a:t>  - Claims handling and Payment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ABA in School Settings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Children are entitled to robust IDEA services to allow them to access a free and appropriate public education.</a:t>
            </a:r>
          </a:p>
          <a:p>
            <a:pPr>
              <a:defRPr sz="1600"/>
            </a:pPr>
            <a:r>
              <a:t>- Children are entitled to access to third-party medically necessary care in community settings, including school settings.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K.B. v. Shelby County Schools, Tennessee Case No. 07.03-214603J, January 6, 2025</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Award of 3,105 hours of Applied Behavioral Analysis (ABA) therapy services provided by a Registered Behavior Technician (RBT) supervised by a Board Certified Behavior Analyst (BCBA).</a:t>
            </a:r>
          </a:p>
          <a:p>
            <a:pPr>
              <a:defRPr sz="1600"/>
            </a:pPr>
            <a:r>
              <a:t>- Based on the trajectory of progress that K.B. was making at Innovations [the ABA center] at which K.B. received services from 2018-2020, it is likely that over time K.B. would have been able to "catch up" to his non-disabled peers in many areas.</a:t>
            </a:r>
          </a:p>
          <a:p>
            <a:pPr>
              <a:defRPr sz="1600"/>
            </a:pPr>
            <a:r>
              <a:t>- In school services, K.B. was on a flatter, lesser trajectory towards progress with skills acquisition and, in some cases, was regressing.</a:t>
            </a:r>
          </a:p>
          <a:p>
            <a:pPr>
              <a:defRPr sz="1600"/>
            </a:pPr>
            <a:r>
              <a:t>- A new placement was required because he had "skilled out of many programs specifically designed for children with autism at that placement, and the placement did not have a licensed BCBA or RBT on staff.</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Medically Necessary ABA in School Setting</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ABA may be medically necessary for some children in the school setting.</a:t>
            </a:r>
          </a:p>
          <a:p>
            <a:pPr>
              <a:defRPr sz="1600"/>
            </a:pPr>
            <a:r>
              <a:t>  - Generalization of skills, treatment consistency, and fidelity</a:t>
            </a:r>
          </a:p>
          <a:p>
            <a:pPr>
              <a:defRPr sz="1600"/>
            </a:pPr>
            <a:r>
              <a:t>  - Deficiencies or inconsistencies in one setting can affect the child's entire treatment program</a:t>
            </a:r>
          </a:p>
          <a:p>
            <a:pPr>
              <a:defRPr sz="1600"/>
            </a:pPr>
            <a:r>
              <a:t>  - Challenging behaviors</a:t>
            </a:r>
          </a:p>
          <a:p>
            <a:pPr>
              <a:defRPr sz="1600"/>
            </a:pPr>
            <a:r>
              <a:t>  - Skill development</a:t>
            </a:r>
          </a:p>
          <a:p>
            <a:pPr>
              <a:defRPr sz="1600"/>
            </a:pPr>
            <a:r>
              <a:t>  - Intensity of treatment</a:t>
            </a:r>
          </a:p>
          <a:p>
            <a:pPr>
              <a:defRPr sz="1600"/>
            </a:pPr>
            <a:r>
              <a:t>- As with any medically necessary care, if they do not receive it, it negatively impacts their current functioning across settings, their overall treatment program, and their future health and functioning. In short, there are lifelong consequences beyond the quality of their education.</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Medical Treatment Generally Accepted Standards of Care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"ABA treatment must not be restricted a priori to specific settings but instead should be delivered in the settings that maximize treatment outcomes for the individual patient. It may be medically necessary for a patient to receive services in a particular location for a variety of reasons, including but not limited to generalization needs, the impact of interactions in this environment on skill building or behavioral targets in the treatment program, or to access the required intensity of services for the patient. For example, treatment in various community settings such as daycare, school, or a recreational activity may be medically necessary to promote social-emotional reciprocity, nonverbal communicative behaviors, and the development and maintenance of relationships." P.39</a:t>
            </a:r>
          </a:p>
          <a:p>
            <a:pPr>
              <a:defRPr sz="1300"/>
            </a:pPr>
            <a:r>
              <a:t>*[Image: document cover, CASP logo, "Applied Behavior Analysis Practice Guidelines for the Treatment of Autism Spectrum Disorder — Guidance for Healthcare Funders, Regulatory Bodies, Service Providers, and Consumers," Third Edition.]*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Legal Update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Treatment Setting: community settings school settings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CASP Guidelines: treatment setting is part of the treatment.</a:t>
            </a:r>
          </a:p>
          <a:p>
            <a:pPr>
              <a:defRPr sz="1300"/>
            </a:pPr>
            <a:r>
              <a:t>- *Burke v. Independence Blue Cross:* ABA is an environmentally sensitive treatment involving the interaction between behavior and the environment, so treatment in school setting could not be prohibited where insurer mandated to cover ABA. *Burke v. Independence Blue Cross*, 642 Pa. 691, 710, 171 A.3d 252, 264 (Pa. 2017). (not a MHPAEA case).</a:t>
            </a:r>
          </a:p>
          <a:p>
            <a:pPr>
              <a:defRPr sz="1300"/>
            </a:pPr>
            <a:r>
              <a:t>- *Doe v. United Behavioral Health* ABA exclusion violated MHPAEA's prohibition on "more restrictive [limitations] than the predominant treatment limitations applied to substantially all medical and surgical benefits because the "exclusion carves out and rejects from coverage a core treatment for Autism: ABA therapy" and "there are no comparable medical/surgical exclusions" in the plan "exclude[] coverage for the primary treatment modality for a mental health condition." *Doe v. United Behavioral Health*, 523 F. Supp.3d 1119, 1128 (N.D. Cal. 2021).</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Schools' Obligation to Allow Access to Medically Necessary ABA under ADA/504</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Section 504 of the Federal Rehabilitation Act applies to entities receiving federal financial assistance and prohibits discrimination based on disability. 29 U.S.C. § 701, et seq.</a:t>
            </a:r>
          </a:p>
          <a:p>
            <a:pPr>
              <a:defRPr sz="1600"/>
            </a:pPr>
            <a:r>
              <a:t>- The ADA (Americans with Disabilities Act) was passed after Section 504 and applies to private institutions, workplaces, state-funded entities, and other institutions not covered under Section 504.</a:t>
            </a:r>
          </a:p>
          <a:p>
            <a:pPr>
              <a:defRPr sz="1600"/>
            </a:pPr>
            <a:r>
              <a:t>- ADA requires schools to make reasonable accommodations to allow children access to medically necessary care in the school setting. 42 U.S.C. § 12101, et seq.</a:t>
            </a:r>
          </a:p>
          <a:p>
            <a:pPr>
              <a:defRPr sz="1600"/>
            </a:pPr>
            <a:r>
              <a:t>*[Logo: AUTISM LEGAL RESOURCE CENTER]*</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ADA/504 Medically Necessary ABA in Schools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Do not have to proceed under IDEA per the Supreme Court decision in *Fry v. Napoleon Comm. Sch. Dist.* (2017)</a:t>
            </a:r>
          </a:p>
          <a:p>
            <a:pPr>
              <a:defRPr sz="1600"/>
            </a:pPr>
            <a:r>
              <a:t>- Plaintiffs in *Fry* sought relief under Section 504 for the school's refusal to allow the child to attend school with her prescribed service dog and did not have to exhaust administrative remedies under the IDEA. Supreme Court held plaintiffs could proceed in federal court without going through IDEA dispute resolution. Gravamen of complaint was something other than denial of a free and appropriate education (FAPE) required by IDEA.</a:t>
            </a:r>
          </a:p>
          <a:p>
            <a:pPr>
              <a:defRPr sz="1600"/>
            </a:pPr>
            <a:r>
              <a:t>- Clues: First, could the plaintiff have brought essentially the same claim if the alleged conduct had occurred at a public facility other than a school—say, a public theater or library? Second, could an adult at the school—say, an employee or visitor—have pressed essentially the same grievance?</a:t>
            </a:r>
          </a:p>
          <a:p>
            <a:pPr>
              <a:defRPr sz="1600"/>
            </a:pPr>
            <a:r>
              <a:t>*[Logo: AUTISM LEGAL RESOURCE CENTER]*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Z.W. v. Horry County Sch. Dist., 68 F. 4th 915 (4th Cir. 2023)</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The school had used "ABA-like" strategies in response to ongoing regression. MUSC Neurodevelopmental pediatrician prescribed intensive ABA program provided by BACB-certified or registered personnel across settings, including school, as medically necessary. School refused to consider access claiming that its program was meeting child's educational needs.</a:t>
            </a:r>
          </a:p>
          <a:p>
            <a:pPr>
              <a:defRPr sz="1300"/>
            </a:pPr>
            <a:r>
              <a:t>- "[The "essence" of Z.W.'s beef with the school district is its refusal to permit him to bring his privately supplied and funded ABA therapist to school with him. Z.W. could file essentially the same claim against a library, a museum, or a summer camp. What is more, a non-student visitor (say, a friend, sibling, or other relative) could make a largely identical claim against the school district if it refused to permit an ABA therapist to accompany the visitor to Z.W.'s school."</a:t>
            </a:r>
          </a:p>
          <a:p>
            <a:pPr>
              <a:defRPr sz="1300"/>
            </a:pPr>
            <a:r>
              <a:t>- Also, "[b]ecause Z.W.'s complaint requests nothing that would be "provided at public expense . . . and without charge" to him and his parents, § 1401(9), its "essence" or "crux" does not appear to "concern[] the denial of a FAPE" in either "surface" or "substance," quoting *Fry*, 580 U.S. at 169, 171, 172.)</a:t>
            </a:r>
          </a:p>
          <a:p>
            <a:pPr>
              <a:defRPr sz="1300"/>
            </a:pPr>
            <a:r>
              <a:t>*[Logo: AUTISM LEGAL RESOURCE CENTER; page number 27]*</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HDRC v. Kishimoto, 122 F.4th 353 (9th Cir. 2024)</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Claims against Hawaii DOH and DOE for failing to provide ABA in schools under IDEA or EPSDT and failing to allow access to outside providers of medically necessary ABA under ADA. DOH, as a state Medicaid agency, had "delegated" responsibility for providing ABA to schools, which in turn limited ABA to what was educationally necessary and further limited access to any ABA to addressing challenging behavior after other behavioral interventions had failed).</a:t>
            </a:r>
          </a:p>
          <a:p>
            <a:pPr>
              <a:defRPr sz="1600"/>
            </a:pPr>
            <a:r>
              <a:t>- Citing *Fry* and ALRC amicus briefing court held that claims against state Medicaid agency for failing to provide medically necessary service during school day and in school setting did not challenge denial of FAPE and exhaustion of IDEA dispute procedures was not required.</a:t>
            </a:r>
          </a:p>
          <a:p>
            <a:pPr>
              <a:defRPr sz="1600"/>
            </a:pPr>
            <a:r>
              <a:t>*[Logo: AUTISM LEGAL RESOURCE CENTER]*</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A.J.T. v Osseo Area Schools, 605 U.S. __, 145 S. Ct. 1647 (2025)</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ADA claims brought by school children were subject to the same ADA/504 standards as disability claims in other contexts</a:t>
            </a:r>
          </a:p>
          <a:p>
            <a:pPr>
              <a:defRPr sz="1600"/>
            </a:pPr>
            <a:r>
              <a:t>- Schoolchildren bringing ADA and Rehabilitation Act claims related to their education are not required to make a heightened showing of "bad faith or gross misjudgment" to state ADA/504 claims against school districts</a:t>
            </a:r>
          </a:p>
          <a:p>
            <a:pPr>
              <a:defRPr sz="1600"/>
            </a:pPr>
            <a:r>
              <a:t>- The rules outside of school contexts should also apply here. To obtain injunctive relief under ADA/504, plaintiffs are not required to prove intent to discriminate. To obtain compensatory damages, courts generally require a showing of intentional discrimination, which most circuits find satisfied by the "deliberate indifference standard" — a standard requiring only a showing that the defense disregarded a strong likelihood that the challenged action would violate federally protected rights.</a:t>
            </a:r>
          </a:p>
          <a:p>
            <a:pPr>
              <a:defRPr sz="1600"/>
            </a:pPr>
            <a:r>
              <a:t>*[Logo: AUTISM LEGAL RESOURCE CENTER]*</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ABA in Schools ADA Access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State legislation and pending Bills to require schools to have a process consistent with ADA/Section 504 to provide reasonable accommodations allow children access to medically necessary care, including ABA, in school settings.</a:t>
            </a:r>
          </a:p>
          <a:p>
            <a:pPr>
              <a:defRPr sz="1600"/>
            </a:pPr>
            <a:r>
              <a:t>- Louisiana</a:t>
            </a:r>
          </a:p>
          <a:p>
            <a:pPr>
              <a:defRPr sz="1600"/>
            </a:pPr>
            <a:r>
              <a:t>- Colorado</a:t>
            </a:r>
          </a:p>
          <a:p>
            <a:pPr>
              <a:defRPr sz="1600"/>
            </a:pPr>
            <a:r>
              <a:t>- Florida*</a:t>
            </a:r>
          </a:p>
          <a:p>
            <a:pPr>
              <a:defRPr sz="1600"/>
            </a:pPr>
            <a:r>
              <a:t>- Alaska</a:t>
            </a:r>
          </a:p>
          <a:p>
            <a:pPr>
              <a:defRPr sz="1600"/>
            </a:pPr>
            <a:r>
              <a:t>- South Carolina</a:t>
            </a:r>
          </a:p>
          <a:p>
            <a:pPr>
              <a:defRPr sz="1600"/>
            </a:pPr>
            <a:r>
              <a:t>- Nevada</a:t>
            </a:r>
          </a:p>
          <a:p>
            <a:pPr>
              <a:defRPr sz="1600"/>
            </a:pPr>
            <a:r>
              <a:t>- Michigan</a:t>
            </a:r>
          </a:p>
          <a:p>
            <a:pPr>
              <a:defRPr sz="1600"/>
            </a:pPr>
            <a:r>
              <a:t>- Kansas</a:t>
            </a:r>
          </a:p>
          <a:p>
            <a:pPr>
              <a:defRPr sz="1600"/>
            </a:pPr>
            <a:r>
              <a:t>*[Logo: AUTISM LEGAL RESOURCE CENTER]*</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ABA in Schools ADA Access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State Department of Education Bulletins</a:t>
            </a:r>
          </a:p>
          <a:p>
            <a:pPr>
              <a:defRPr sz="1600"/>
            </a:pPr>
            <a:r>
              <a:t>- South Carolina</a:t>
            </a:r>
          </a:p>
          <a:p>
            <a:pPr>
              <a:defRPr sz="1600"/>
            </a:pPr>
            <a:r>
              <a:t>  - https://ed.sc.gov/newsroom/school-district-memoranda-archive/clarification-on-applied-behavior-analysis-aba-therapy-access-in-schools/clarification-on-applied-behavior-analysis-aba-therapy-access-in-schools-memo/</a:t>
            </a:r>
          </a:p>
          <a:p>
            <a:pPr>
              <a:defRPr sz="1600"/>
            </a:pPr>
            <a:r>
              <a:t>- Colorado</a:t>
            </a:r>
          </a:p>
          <a:p>
            <a:pPr>
              <a:defRPr sz="1600"/>
            </a:pPr>
            <a:r>
              <a:t>  - https://www.cde.state.co.us/cdesped/hb22-1260amns-guidance</a:t>
            </a:r>
          </a:p>
          <a:p>
            <a:pPr>
              <a:defRPr sz="1600"/>
            </a:pPr>
            <a:r>
              <a:t>- Minnesota</a:t>
            </a:r>
          </a:p>
          <a:p>
            <a:pPr>
              <a:defRPr sz="1600"/>
            </a:pPr>
            <a:r>
              <a:t>  - https://mn.gov/autism/assets/SIGNED-MDE-DHS-memo_tcm1070-524601.pdf</a:t>
            </a:r>
          </a:p>
          <a:p>
            <a:pPr>
              <a:defRPr sz="1600"/>
            </a:pPr>
            <a:r>
              <a:t>*[Logo: AUTISM LEGAL RESOURCE CENTER]*</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MHPAEA NQTL Review Process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*Ryan S. v. United Health Group*, (9th Cir. 2024)</a:t>
            </a:r>
          </a:p>
          <a:p>
            <a:pPr>
              <a:defRPr sz="1600"/>
            </a:pPr>
            <a:r>
              <a:t>  - Plaintiff stated a claim for MHPAEA violation based on allegations that insurer applied a more stringent internal review process of MH as compared to M/S. Allegations also supported by report from DMHC. On MH side had algorithm system (ALERT system) that imposed certain progress criteria and if criteria not met flagged cases for peer review and potential denial, no similar system and requirements imposed on M/S services.</a:t>
            </a:r>
          </a:p>
          <a:p>
            <a:pPr>
              <a:defRPr sz="1600"/>
            </a:pPr>
            <a:r>
              <a:t>  - Even if all those denials were independently valid, the mere fact that the reasons to deny coverage were identified only because the MH/SUD claims were subjected to an additional layer of scrutiny could violate the Parity Act.</a:t>
            </a:r>
          </a:p>
          <a:p>
            <a:pPr>
              <a:defRPr sz="1600"/>
            </a:pPr>
            <a:r>
              <a:t>- Pre Payment Review?</a:t>
            </a:r>
          </a:p>
          <a:p>
            <a:pPr>
              <a:defRPr sz="1600"/>
            </a:pPr>
            <a:r>
              <a:t>*[Logo: AUTISM LEGAL RESOURCE CENTER; page number 33]*</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MHPAEA QTLS: Why are you still here?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Hour caps</a:t>
            </a:r>
          </a:p>
          <a:p>
            <a:pPr>
              <a:defRPr sz="1600"/>
            </a:pPr>
            <a:r>
              <a:t>  - Cumulative hour caps on ABA services</a:t>
            </a:r>
          </a:p>
          <a:p>
            <a:pPr>
              <a:defRPr sz="1600"/>
            </a:pPr>
            <a:r>
              <a:t>  - Hour caps on specific services (e.g. 97151 assessments)</a:t>
            </a:r>
          </a:p>
          <a:p>
            <a:pPr>
              <a:defRPr sz="1600"/>
            </a:pPr>
            <a:r>
              <a:t>- ST/OT/PT limits</a:t>
            </a:r>
          </a:p>
          <a:p>
            <a:pPr>
              <a:defRPr sz="1600"/>
            </a:pPr>
            <a:r>
              <a:t>- Still seeing some hour caps where confusion in how MHPAEA operates. Focus is on condition being treated and whether MH or M/S not characterization of treatment modality (e.g. medical, habilitative)</a:t>
            </a:r>
          </a:p>
          <a:p>
            <a:pPr>
              <a:defRPr sz="1600"/>
            </a:pPr>
            <a:r>
              <a:t>*[Meme image: still from a movie/TV scene captioned "The guest that never leaves" / "QTL" / "HE'S NOT GONE!"]*</a:t>
            </a:r>
          </a:p>
          <a:p>
            <a:pPr>
              <a:defRPr sz="1600"/>
            </a:pPr>
            <a:r>
              <a:t>*[Logo: AUTISM LEGAL RESOURCE CENTER]*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Agenda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NASEM Report (TRICARE)</a:t>
            </a:r>
          </a:p>
          <a:p>
            <a:pPr>
              <a:defRPr sz="1600"/>
            </a:pPr>
            <a:r>
              <a:t>- Standards (GASC)</a:t>
            </a:r>
          </a:p>
          <a:p>
            <a:pPr>
              <a:defRPr sz="1600"/>
            </a:pPr>
            <a:r>
              <a:t>- ABA in Schools (IDEA and ADA)</a:t>
            </a:r>
          </a:p>
          <a:p>
            <a:pPr>
              <a:defRPr sz="1600"/>
            </a:pPr>
            <a:r>
              <a:t>- Coding</a:t>
            </a:r>
          </a:p>
          <a:p>
            <a:pPr>
              <a:defRPr sz="1600"/>
            </a:pPr>
            <a:r>
              <a:t>- Audits</a:t>
            </a:r>
          </a:p>
          <a:p>
            <a:pPr>
              <a:defRPr sz="1600"/>
            </a:pPr>
            <a:r>
              <a:t>- MHPAEA (Mental Health Parity)</a:t>
            </a:r>
          </a:p>
          <a:p>
            <a:pPr>
              <a:defRPr sz="1600"/>
            </a:pPr>
            <a:r>
              <a:t>- Inadequate Networks/UM</a:t>
            </a:r>
          </a:p>
          <a:p>
            <a:pPr>
              <a:defRPr sz="1600"/>
            </a:pPr>
            <a:r>
              <a:t>- Regulatory (accreditation, facilities regulation)</a:t>
            </a:r>
          </a:p>
          <a:p>
            <a:pPr>
              <a:defRPr sz="1600"/>
            </a:pPr>
            <a:r>
              <a:t>- Case roundup</a:t>
            </a:r>
          </a:p>
          <a:p>
            <a:pPr>
              <a:defRPr sz="1600"/>
            </a:pPr>
            <a:r>
              <a:t>- You go</a:t>
            </a:r>
          </a:p>
          <a:p>
            <a:pPr>
              <a:defRPr sz="1600"/>
            </a:pPr>
            <a:r>
              <a:t>*[Photo: fire hydrant spraying water]*</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MHPAEA QTLS: Why are you still here?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Hour caps</a:t>
            </a:r>
          </a:p>
          <a:p>
            <a:pPr>
              <a:defRPr sz="1600"/>
            </a:pPr>
            <a:r>
              <a:t>  - Cumulative hour caps on ABA services</a:t>
            </a:r>
          </a:p>
          <a:p>
            <a:pPr>
              <a:defRPr sz="1600"/>
            </a:pPr>
            <a:r>
              <a:t>  - Hour caps on specific services (e.g. 97151 assessments)</a:t>
            </a:r>
          </a:p>
          <a:p>
            <a:pPr>
              <a:defRPr sz="1600"/>
            </a:pPr>
            <a:r>
              <a:t>- ST/OT/PT limits</a:t>
            </a:r>
          </a:p>
          <a:p>
            <a:pPr>
              <a:defRPr sz="1600"/>
            </a:pPr>
            <a:r>
              <a:t>- Still seeing some hour caps where confusion in how MHPAEA operates. Focus is on condition being treated and whether MH or M/S not characterization of treatment modality (e.g. medical, habilitative)</a:t>
            </a:r>
          </a:p>
          <a:p>
            <a:pPr>
              <a:defRPr sz="1600"/>
            </a:pPr>
            <a:r>
              <a:t>*[Meme image: same slide as IMG_6498, sharper photo — two-panel movie/TV still captioned "The guest that never leaves" / "QTL", showing a person in a winter coat and surgical mask next to a man in a suit and tie]*</a:t>
            </a:r>
          </a:p>
          <a:p>
            <a:pPr>
              <a:defRPr sz="1600"/>
            </a:pPr>
            <a:r>
              <a:t>*[Logo: AUTISM LEGAL RESOURCE CENTER]*</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MHPAEA: New Regulations (Sept. 9, 2024) a Lawsuit, and a Stay</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Final Rule strengthened definition of MH Conditions (eliminated state guideline language; all MH conditions within DSM/ICD must be included)</a:t>
            </a:r>
          </a:p>
          <a:p>
            <a:pPr>
              <a:defRPr sz="1300"/>
            </a:pPr>
            <a:r>
              <a:t>- Added specificity and documentation requirements for "no more restrictive test" on design and application requirements for NQTLs; new prohibition on use of discriminatory factors and evidentiary standards in NQTL design.</a:t>
            </a:r>
          </a:p>
          <a:p>
            <a:pPr>
              <a:defRPr sz="1300"/>
            </a:pPr>
            <a:r>
              <a:t>- Added data collection (e.g. claims denials) and evaluation requirements to assess the impact of the NQTL and whether it results I[n] material difference in access to MH benefits compared to M/S benefits.</a:t>
            </a:r>
          </a:p>
          <a:p>
            <a:pPr>
              <a:defRPr sz="1300"/>
            </a:pPr>
            <a:r>
              <a:t>- Added meaningful benefits (core treatment) standard that must offer MB in all classifications in which MB for M/S are offered.</a:t>
            </a:r>
          </a:p>
          <a:p>
            <a:pPr>
              <a:defRPr sz="1300"/>
            </a:pPr>
            <a:r>
              <a:t>- Added specific provisions on network composition data and effect of all NQTLs on access. Corrective actions may include recruitment of providers, increasing compensation, streamlining credentialing.</a:t>
            </a:r>
          </a:p>
          <a:p>
            <a:pPr>
              <a:defRPr sz="1300"/>
            </a:pPr>
            <a:r>
              <a:t>- *ERISA Industry Committee v. United States Department of Health and Human Services, et al.*, 1:25-cv-00136 (D.D.C. 2025), filed 1/17/2025.</a:t>
            </a:r>
          </a:p>
          <a:p>
            <a:pPr>
              <a:defRPr sz="1300"/>
            </a:pPr>
            <a:r>
              <a:t>- Specifically challenges "meaningful benefits" requirement, "material differences in access" standard, comparative analysis requirements, ERISA plan fiduciary certification requirement).</a:t>
            </a:r>
          </a:p>
          <a:p>
            <a:pPr>
              <a:defRPr sz="1300"/>
            </a:pPr>
            <a:r>
              <a:t>- Case and federal enforcement of regulations are stayed while agencies reconsider regulations.</a:t>
            </a:r>
          </a:p>
          <a:p>
            <a:pPr>
              <a:defRPr sz="1300"/>
            </a:pPr>
            <a:r>
              <a:t>*[Logo: AUTISM LEGAL RESOURCE CENTER]*</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Don't Panic</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All of the elements of MHPAEA (no unique TLs, prior QTL rules, prior NQTL rules) that were in the 2013 Rule remain in effect.</a:t>
            </a:r>
          </a:p>
          <a:p>
            <a:pPr>
              <a:defRPr sz="1600"/>
            </a:pPr>
            <a:r>
              <a:t>- A number of things addressed in the new Rule would still be barred under currently in effect rules.</a:t>
            </a:r>
          </a:p>
          <a:p>
            <a:pPr>
              <a:defRPr sz="1600"/>
            </a:pPr>
            <a:r>
              <a:t>  - Requirement to produce NQTL analysis</a:t>
            </a:r>
          </a:p>
          <a:p>
            <a:pPr>
              <a:defRPr sz="1600"/>
            </a:pPr>
            <a:r>
              <a:t>  - Exclusion of core treatments (ABA) (*Doe v. UBH*).</a:t>
            </a:r>
          </a:p>
          <a:p>
            <a:pPr>
              <a:defRPr sz="1600"/>
            </a:pPr>
            <a:r>
              <a:t>  - Disparate standards for MH versus M/S in purchased commercial UM tools such as IQ, MCG. *See K.D. v. Anthem* (D. Utah) (lower discharge standards for MH).</a:t>
            </a:r>
          </a:p>
          <a:p>
            <a:pPr>
              <a:defRPr sz="1600"/>
            </a:pPr>
            <a:r>
              <a:t>  - Reimbursement methodologies, in-network out of network coverage.</a:t>
            </a:r>
          </a:p>
          <a:p>
            <a:pPr>
              <a:defRPr sz="1600"/>
            </a:pPr>
            <a:r>
              <a:t>  - Bones still there</a:t>
            </a:r>
          </a:p>
          <a:p>
            <a:pPr>
              <a:defRPr sz="1600"/>
            </a:pPr>
            <a:r>
              <a:t>*[Photo: a man reclining on a couch eating from a plate of French fries, headphones on]*</a:t>
            </a:r>
          </a:p>
          <a:p>
            <a:pPr>
              <a:defRPr sz="1600"/>
            </a:pPr>
            <a:r>
              <a:t>*[Logo: AUTISM LEGAL RESOURCE CENTER]*</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Medicaid and 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More to do</a:t>
            </a:r>
          </a:p>
          <a:p>
            <a:pPr>
              <a:defRPr sz="1300"/>
            </a:pPr>
            <a:r>
              <a:t>- Compliance</a:t>
            </a:r>
          </a:p>
          <a:p>
            <a:pPr>
              <a:defRPr sz="1300"/>
            </a:pPr>
            <a:r>
              <a:t>  - CMS Did Not Ensure Selected States Complied With Medicaid Managed Care Mental Health and Substance Use Disorder Parity Requirements, March 25, 2024. https://oig.hhs.gov/reports-and-publications/all-reports-and-publications/cms-did-not-ensure-that-selected-states-complied-with-medicaid-managed-care-mental-health-and-substance-use-disorder-parity-requirements/</a:t>
            </a:r>
          </a:p>
          <a:p>
            <a:pPr>
              <a:defRPr sz="1300"/>
            </a:pPr>
            <a:r>
              <a:t>  - States and their MCOs did not conduct required parity analyses (five States), and States did not make documentation of compliance available to the public by the compliance date (eight States). MCOs applied financial requirements (two States) and quantitative treatment limitations (six States) for MH/SUD services that were more restrictive than those for medical/surgical services in the same classifications and imposed nonquantitative treatment limitations (eight States) on MH/SUD benefits that were not comparable to, or were more stringent than, those for medical/surgical benefits in the same classifications.</a:t>
            </a:r>
          </a:p>
          <a:p>
            <a:pPr>
              <a:defRPr sz="1300"/>
            </a:pPr>
            <a:r>
              <a:t>- Adult services</a:t>
            </a:r>
          </a:p>
          <a:p>
            <a:pPr>
              <a:defRPr sz="1300"/>
            </a:pPr>
            <a:r>
              <a:t>*[Logo: AUTISM LEGAL RESOURCE CENTER]*</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Case Round-up</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*United States v. Falcon* (E.D.N.Y.) (motion to suppress evidence on fraud prosecution denied; alleged that "defendant submitted fraudulent session notes and invoices and received payment for at least 6,000 non-existent Early Intervention Program sessions, resulting in the improper disbursement of more than $600,000 ... as well as lost time and resources for the victim children and their parents.")</a:t>
            </a:r>
          </a:p>
          <a:p>
            <a:pPr>
              <a:defRPr sz="1600"/>
            </a:pPr>
            <a:r>
              <a:t>- *Perrone v. Blue Cross Blue Shield of Michigan* (ERISA gives private right of action to enforce MHPAEA; State law breach of contract claims pre-empted)</a:t>
            </a:r>
          </a:p>
          <a:p>
            <a:pPr>
              <a:defRPr sz="1600"/>
            </a:pPr>
            <a:r>
              <a:t>*[Logo: AUTISM LEGAL RESOURCE CENTER]*</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Coding Coalition Update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Although the specific changes to the adaptive behavior services code set remain confidential until released by the AMA, we can share that the Panel accepted the following changes to our code set:</a:t>
            </a:r>
          </a:p>
          <a:p>
            <a:pPr>
              <a:defRPr sz="1600"/>
            </a:pPr>
            <a:r>
              <a:t>- the addition of six new CPT codes,</a:t>
            </a:r>
          </a:p>
          <a:p>
            <a:pPr>
              <a:defRPr sz="1600"/>
            </a:pPr>
            <a:r>
              <a:t>- the revision of codes 97151-97158,</a:t>
            </a:r>
          </a:p>
          <a:p>
            <a:pPr>
              <a:defRPr sz="1600"/>
            </a:pPr>
            <a:r>
              <a:t>- the revision of guidelines around usage of the code set, and</a:t>
            </a:r>
          </a:p>
          <a:p>
            <a:pPr>
              <a:defRPr sz="1600"/>
            </a:pPr>
            <a:r>
              <a:t>- deletion of the existing T codes.</a:t>
            </a:r>
          </a:p>
          <a:p>
            <a:pPr>
              <a:defRPr sz="1600"/>
            </a:pPr>
            <a:r>
              <a:t>- Detailed information will be distributed to providers and payers at the earliest possible opportunity. In the meantime, all parties must adhere to all AMA CPT confidentiality rules.</a:t>
            </a:r>
          </a:p>
          <a:p>
            <a:pPr>
              <a:defRPr sz="1600"/>
            </a:pPr>
            <a:r>
              <a:t>Changes to the code set will take effect on January 1, 2027, and will be included in the 2027 CPT® Professional Code book, which will be published late in 2026.</a:t>
            </a:r>
          </a:p>
          <a:p>
            <a:pPr>
              <a:defRPr sz="1600"/>
            </a:pPr>
            <a:r>
              <a:t>*[Logo: AUTISM LEGAL RESOURCE CENTER]*</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Case Round-up</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*Y.E. v. Hewlett Woodmere Union Free Sch. Dist.* (E.D.N.Y.) (distinguishing ABA program from behavioral supports)</a:t>
            </a:r>
          </a:p>
          <a:p>
            <a:pPr>
              <a:defRPr sz="1600"/>
            </a:pPr>
            <a:r>
              <a:t>- *United States v. Castle* (M.D. Ala.) (downward adjustment in sentencing for defendant with autism on child pornography conviction)</a:t>
            </a:r>
          </a:p>
          <a:p>
            <a:pPr>
              <a:defRPr sz="1600"/>
            </a:pPr>
            <a:r>
              <a:t>- *Nelson v. Seaside Sch.* (N.D. Fla.) (ADA case based on restriction on participation of autistic student on swim team)</a:t>
            </a:r>
          </a:p>
          <a:p>
            <a:pPr>
              <a:defRPr sz="1600"/>
            </a:pPr>
            <a:r>
              <a:t>- *C.W. Nevada Dep't of Ed.* (D. Nevada) (case involving systemic ADA and IDEA violations brought by students with dyslexia).</a:t>
            </a:r>
          </a:p>
          <a:p>
            <a:pPr>
              <a:defRPr sz="1600"/>
            </a:pPr>
            <a:r>
              <a:t>- *Robles-Figueroa v. Presbyterian Community Hosp.* (D.P.R.) (medical malpractice case involving birth injury allegedly resulting in autism or autistic like behaviors)</a:t>
            </a:r>
          </a:p>
          <a:p>
            <a:pPr>
              <a:defRPr sz="1600"/>
            </a:pPr>
            <a:r>
              <a:t>*[Logo: AUTISM LEGAL RESOURCE CENTER]*</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Audits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Out of Network Audits</a:t>
            </a:r>
          </a:p>
          <a:p>
            <a:pPr>
              <a:defRPr sz="1600"/>
            </a:pPr>
            <a:r>
              <a:t>- Medicaid OIG audits of State Oversight</a:t>
            </a:r>
          </a:p>
          <a:p>
            <a:pPr>
              <a:defRPr sz="1600"/>
            </a:pPr>
            <a:r>
              <a:t>  - OIG Audit Reports and Work Plan</a:t>
            </a:r>
          </a:p>
          <a:p>
            <a:pPr>
              <a:defRPr sz="1600"/>
            </a:pPr>
            <a:r>
              <a:t>    - https://oig.hhs.gov/reports/</a:t>
            </a:r>
          </a:p>
          <a:p>
            <a:pPr>
              <a:defRPr sz="1600"/>
            </a:pPr>
            <a:r>
              <a:t>  - Indiana, Wisconsin issued, other representative sample states in process</a:t>
            </a:r>
          </a:p>
          <a:p>
            <a:pPr>
              <a:defRPr sz="1600"/>
            </a:pPr>
            <a:r>
              <a:t>  - Compliance with state policy for provider qualifications, consideration of specific technician eligibility requirements if none already specified.</a:t>
            </a:r>
          </a:p>
          <a:p>
            <a:pPr>
              <a:defRPr sz="1600"/>
            </a:pPr>
            <a:r>
              <a:t>  - Documentation to support code billed.</a:t>
            </a:r>
          </a:p>
          <a:p>
            <a:pPr>
              <a:defRPr sz="1600"/>
            </a:pPr>
            <a:r>
              <a:t>  - Provider credentials in conformity to state requirements for code billed</a:t>
            </a:r>
          </a:p>
          <a:p>
            <a:pPr>
              <a:defRPr sz="1600"/>
            </a:pPr>
            <a:r>
              <a:t>  - Beneficiary qualifications in conformity to state requirements</a:t>
            </a:r>
          </a:p>
          <a:p>
            <a:pPr>
              <a:defRPr sz="1600"/>
            </a:pPr>
            <a:r>
              <a:t>*[Logo: AUTISM LEGAL RESOURCE CENTER]*</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Network Issues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Network terminations, curating networks</a:t>
            </a:r>
          </a:p>
          <a:p>
            <a:pPr>
              <a:defRPr sz="1600"/>
            </a:pPr>
            <a:r>
              <a:t>  - State statutes and case law on provider termination rights</a:t>
            </a:r>
          </a:p>
          <a:p>
            <a:pPr>
              <a:defRPr sz="1600"/>
            </a:pPr>
            <a:r>
              <a:t>    - California fair procedure doctrine</a:t>
            </a:r>
          </a:p>
          <a:p>
            <a:pPr>
              <a:defRPr sz="1600"/>
            </a:pPr>
            <a:r>
              <a:t>    - N.Y. Pub. Health Law § 4406-d</a:t>
            </a:r>
          </a:p>
          <a:p>
            <a:pPr>
              <a:defRPr sz="1600"/>
            </a:pPr>
            <a:r>
              <a:t>  - Pro Publica, UnitedHealth Is Strategically Limiting Access to Critical Treatment for Kids With Autism (12/13/24) (discussing plans to prevent new providers from joining networks, terminating providers from networks even where waitlists)</a:t>
            </a:r>
          </a:p>
          <a:p>
            <a:pPr>
              <a:defRPr sz="1600"/>
            </a:pPr>
            <a:r>
              <a:t>- Network adequacy regulation</a:t>
            </a:r>
          </a:p>
          <a:p>
            <a:pPr>
              <a:defRPr sz="1600"/>
            </a:pPr>
            <a:r>
              <a:t>  - California APL 24-021 (12/12/24)</a:t>
            </a:r>
          </a:p>
          <a:p>
            <a:pPr>
              <a:defRPr sz="1600"/>
            </a:pPr>
            <a:r>
              <a:t>  - 10 NYCRR 98-5 (Medicaid MCOs) (effective July 1, 2025)</a:t>
            </a:r>
          </a:p>
          <a:p>
            <a:pPr>
              <a:defRPr sz="1600"/>
            </a:pPr>
            <a:r>
              <a:t>  - 11 NYCRR 38 (Commercial insurance) (effective July 1, 2025)</a:t>
            </a:r>
          </a:p>
          <a:p>
            <a:pPr>
              <a:defRPr sz="1600"/>
            </a:pPr>
            <a:r>
              <a:t>*[Logo: AUTISM LEGAL RESOURCE CENTER]*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NASEM</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End the ACD: Cover ASD as a permanent, basic benefit. ABA meets the Department of Defense's own standards for reliable medical evidence and should be a core TRICARE benefit.</a:t>
            </a:r>
          </a:p>
          <a:p>
            <a:pPr>
              <a:defRPr sz="1300"/>
            </a:pPr>
            <a:r>
              <a:t>- Eliminate burdensome assessments: Mandatory assessments that do not directly support individualized treatment planning should be eliminated.</a:t>
            </a:r>
          </a:p>
          <a:p>
            <a:pPr>
              <a:defRPr sz="1300"/>
            </a:pPr>
            <a:r>
              <a:t>- Reduce administrative barriers: Streamline administrative requirements that create unnecessary burdens for families and ABA providers.</a:t>
            </a:r>
          </a:p>
          <a:p>
            <a:pPr>
              <a:defRPr sz="1300"/>
            </a:pPr>
            <a:r>
              <a:t>- Align with best practices: TRICARE's policies should be updated to align with current clinical standards and industry best practices for ABA service delivery.</a:t>
            </a:r>
          </a:p>
          <a:p>
            <a:pPr>
              <a:defRPr sz="1300"/>
            </a:pPr>
            <a:r>
              <a:t>- Establish an advisory council: Independent advisory council should be formed to guide the implementation of these changes and ensure that stakeholder input is considered.</a:t>
            </a:r>
          </a:p>
          <a:p>
            <a:pPr>
              <a:defRPr sz="1300"/>
            </a:pPr>
            <a:r>
              <a:t>*[Image: National Academies logo above photos of caregivers/therapists working with children; caption "The Comprehensive Autism Care Demonstration"]*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NASEM</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Key components in presentations to NASEM</a:t>
            </a:r>
          </a:p>
          <a:p>
            <a:pPr>
              <a:defRPr sz="1600"/>
            </a:pPr>
            <a:r>
              <a:t>- Developments since 2014</a:t>
            </a:r>
          </a:p>
          <a:p>
            <a:pPr>
              <a:defRPr sz="1600"/>
            </a:pPr>
            <a:r>
              <a:t>- Case law recognizing ABA as core treatment for ASD.</a:t>
            </a:r>
          </a:p>
          <a:p>
            <a:pPr>
              <a:defRPr sz="1600"/>
            </a:pPr>
            <a:r>
              <a:t>  - Doe v. UBH, 523 F.Supp.3d 1119 (N.D. Cal. 2021)</a:t>
            </a:r>
          </a:p>
          <a:p>
            <a:pPr>
              <a:defRPr sz="1600"/>
            </a:pPr>
            <a:r>
              <a:t>- AMA Permanent CPT Codes</a:t>
            </a:r>
          </a:p>
          <a:p>
            <a:pPr>
              <a:defRPr sz="1600"/>
            </a:pPr>
            <a:r>
              <a:t>  - can only be promulgated for treatments that are safe, effective, and consistent with current medical practice.</a:t>
            </a:r>
          </a:p>
          <a:p>
            <a:pPr>
              <a:defRPr sz="1600"/>
            </a:pPr>
            <a:r>
              <a:t>- Generally Accepted Standards of Care (CASP Guidelines)</a:t>
            </a:r>
          </a:p>
          <a:p>
            <a:pPr>
              <a:defRPr sz="1600"/>
            </a:pPr>
            <a:r>
              <a:t>  - Aspects of ACD inconsistent with standards</a:t>
            </a:r>
          </a:p>
          <a:p>
            <a:pPr>
              <a:defRPr sz="1600"/>
            </a:pPr>
            <a:r>
              <a:t>- ABA as regular benefit in commercial coverage including Self-funded plans and ACA policies, Medicaid coverage, FEHB coverage.</a:t>
            </a:r>
          </a:p>
          <a:p>
            <a:pPr>
              <a:defRPr sz="1600"/>
            </a:pPr>
            <a:r>
              <a:t>- Proper analysis of evidence under DOD regulations</a:t>
            </a:r>
          </a:p>
          <a:p>
            <a:pPr>
              <a:defRPr sz="1600"/>
            </a:pPr>
            <a:r>
              <a:t>- Logistical barriers under current system</a:t>
            </a:r>
          </a:p>
          <a:p>
            <a:pPr>
              <a:defRPr sz="1600"/>
            </a:pPr>
            <a:r>
              <a:t>- Effect of current system, including mandatory parent assessments unrelated to child's treatment on military morale and readiness.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American Medical Association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Medical Necessity Considerations</a:t>
            </a:r>
          </a:p>
          <a:p>
            <a:pPr>
              <a:defRPr sz="1600"/>
            </a:pPr>
            <a:r>
              <a:t>- Usage of the term "medical necessity" must be consistent between the medical profession and the Insurance industry. Carrier denials for non-covered services should state so explicitly and not confound this with a determination of lack of "medical necessity."</a:t>
            </a:r>
          </a:p>
          <a:p>
            <a:pPr>
              <a:defRPr sz="1600"/>
            </a:pPr>
            <a:r>
              <a:t>- AMA encourages physicians to carefully review their health plan medical services agreements to ensure that they do not contain definitions of medical necessity that emphasize cost and resource utilization above quality and clinical effectiveness.</a:t>
            </a:r>
          </a:p>
          <a:p>
            <a:pPr>
              <a:defRPr sz="1600"/>
            </a:pPr>
            <a:r>
              <a:t>- AMA Policy H-320.953</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American Medical Association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Medical Necessity Definition</a:t>
            </a:r>
          </a:p>
          <a:p>
            <a:pPr>
              <a:defRPr sz="1600"/>
            </a:pPr>
            <a:r>
              <a:t>- Health care services or products that a prudent physician would provide to a patient for the purpose of preventing, diagnosing, or treating an illness. Injury, disease or its symptoms in a manner that is:</a:t>
            </a:r>
          </a:p>
          <a:p>
            <a:pPr>
              <a:defRPr sz="1600"/>
            </a:pPr>
            <a:r>
              <a:t>  - (a) in accordance with generally accepted standards of medical practice;</a:t>
            </a:r>
          </a:p>
          <a:p>
            <a:pPr>
              <a:defRPr sz="1600"/>
            </a:pPr>
            <a:r>
              <a:t>  - (b) clinically appropriate in terms of type, frequency, extent, site, and duration; and</a:t>
            </a:r>
          </a:p>
          <a:p>
            <a:pPr>
              <a:defRPr sz="1600"/>
            </a:pPr>
            <a:r>
              <a:t>  - (c) not primarily for the economic benefit of the health plans and purchasers or for the convenience of the patient, treating physician, or other health care provider.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American Medical Association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Medical Necessity Considerations</a:t>
            </a:r>
          </a:p>
          <a:p>
            <a:pPr>
              <a:defRPr sz="1600"/>
            </a:pPr>
            <a:r>
              <a:t>- Usage of the term "medical necessity" must be consistent between the medical profession and the Insurance industry. Carrier denials for non-covered services should state so explicitly and not confound this with a determination of lack of "medical necessity."</a:t>
            </a:r>
          </a:p>
          <a:p>
            <a:pPr>
              <a:defRPr sz="1600"/>
            </a:pPr>
            <a:r>
              <a:t>- AMA encourages physicians to carefully review their health plan medical services agreements to ensure that they do not contain definitions of medical necessity that emphasize cost and resource utilization above quality and clinical effectiveness.</a:t>
            </a:r>
          </a:p>
          <a:p>
            <a:pPr>
              <a:defRPr sz="1600"/>
            </a:pPr>
            <a:r>
              <a:t>- AMA Policy H-320.953</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Standards!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*[Two document cover images side by side, both titled "Applied Behavior Analysis Treatment of Autism Spectrum Disorder: Practice Guidelines for Healthcare Funders and Managers," Second Edition. Left cover bears the BACB logo with the subtitle highlighted; right cover bears the CASP (The Council of Autism Service Providers) logo.]*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